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97" r:id="rId1"/>
  </p:sldMasterIdLst>
  <p:notesMasterIdLst>
    <p:notesMasterId r:id="rId45"/>
  </p:notesMasterIdLst>
  <p:handoutMasterIdLst>
    <p:handoutMasterId r:id="rId46"/>
  </p:handoutMasterIdLst>
  <p:sldIdLst>
    <p:sldId id="256" r:id="rId2"/>
    <p:sldId id="258" r:id="rId3"/>
    <p:sldId id="294" r:id="rId4"/>
    <p:sldId id="259" r:id="rId5"/>
    <p:sldId id="260" r:id="rId6"/>
    <p:sldId id="295" r:id="rId7"/>
    <p:sldId id="261" r:id="rId8"/>
    <p:sldId id="262" r:id="rId9"/>
    <p:sldId id="263" r:id="rId10"/>
    <p:sldId id="296" r:id="rId11"/>
    <p:sldId id="264" r:id="rId12"/>
    <p:sldId id="265" r:id="rId13"/>
    <p:sldId id="299" r:id="rId14"/>
    <p:sldId id="300" r:id="rId15"/>
    <p:sldId id="301" r:id="rId16"/>
    <p:sldId id="302" r:id="rId17"/>
    <p:sldId id="303" r:id="rId18"/>
    <p:sldId id="304" r:id="rId19"/>
    <p:sldId id="305" r:id="rId20"/>
    <p:sldId id="306" r:id="rId21"/>
    <p:sldId id="307" r:id="rId22"/>
    <p:sldId id="308" r:id="rId23"/>
    <p:sldId id="277" r:id="rId24"/>
    <p:sldId id="297" r:id="rId25"/>
    <p:sldId id="278" r:id="rId26"/>
    <p:sldId id="279" r:id="rId27"/>
    <p:sldId id="280" r:id="rId28"/>
    <p:sldId id="281" r:id="rId29"/>
    <p:sldId id="282" r:id="rId30"/>
    <p:sldId id="315" r:id="rId31"/>
    <p:sldId id="316" r:id="rId32"/>
    <p:sldId id="283" r:id="rId33"/>
    <p:sldId id="284" r:id="rId34"/>
    <p:sldId id="285" r:id="rId35"/>
    <p:sldId id="298" r:id="rId36"/>
    <p:sldId id="286" r:id="rId37"/>
    <p:sldId id="287" r:id="rId38"/>
    <p:sldId id="309" r:id="rId39"/>
    <p:sldId id="310" r:id="rId40"/>
    <p:sldId id="311" r:id="rId41"/>
    <p:sldId id="312" r:id="rId42"/>
    <p:sldId id="313" r:id="rId43"/>
    <p:sldId id="314" r:id="rId4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rah Beldo" initials="" lastIdx="0" clrIdx="0"/>
  <p:cmAuthor id="1" name="Stephanie Lucas"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BFBFBF"/>
    <a:srgbClr val="797979"/>
    <a:srgbClr val="3C3C3C"/>
    <a:srgbClr val="172436"/>
    <a:srgbClr val="0B70AE"/>
    <a:srgbClr val="002743"/>
    <a:srgbClr val="1E1E1E"/>
    <a:srgbClr val="980148"/>
    <a:srgbClr val="BD531F"/>
    <a:srgbClr val="8F40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58" autoAdjust="0"/>
    <p:restoredTop sz="86679" autoAdjust="0"/>
  </p:normalViewPr>
  <p:slideViewPr>
    <p:cSldViewPr snapToGrid="0">
      <p:cViewPr>
        <p:scale>
          <a:sx n="100" d="100"/>
          <a:sy n="100" d="100"/>
        </p:scale>
        <p:origin x="-1120" y="-128"/>
      </p:cViewPr>
      <p:guideLst>
        <p:guide orient="horz" pos="990"/>
        <p:guide orient="horz" pos="3239"/>
        <p:guide orient="horz" pos="2042"/>
        <p:guide pos="2914"/>
        <p:guide pos="3134"/>
        <p:guide pos="2839"/>
        <p:guide pos="5759"/>
        <p:guide pos="4427"/>
        <p:guide pos="532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showGuides="1">
      <p:cViewPr varScale="1">
        <p:scale>
          <a:sx n="124" d="100"/>
          <a:sy n="124" d="100"/>
        </p:scale>
        <p:origin x="-48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handoutMaster" Target="handoutMasters/handoutMaster1.xml"/><Relationship Id="rId47" Type="http://schemas.openxmlformats.org/officeDocument/2006/relationships/printerSettings" Target="printerSettings/printerSettings1.bin"/><Relationship Id="rId48" Type="http://schemas.openxmlformats.org/officeDocument/2006/relationships/commentAuthors" Target="commentAuthors.xml"/><Relationship Id="rId49"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50ABEED-F973-024F-9CF0-C878DE927514}" type="datetimeFigureOut">
              <a:rPr lang="en-US" smtClean="0">
                <a:latin typeface="Arial" pitchFamily="34" charset="0"/>
              </a:rPr>
              <a:pPr/>
              <a:t>4/6/14</a:t>
            </a:fld>
            <a:endParaRPr lang="en-US" dirty="0">
              <a:latin typeface="Arial" pitchFamily="34"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Arial" pitchFamily="34"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E6358E9-0BD0-A840-BABC-EED8623003FB}" type="slidenum">
              <a:rPr lang="en-US" smtClean="0">
                <a:latin typeface="Arial" pitchFamily="34" charset="0"/>
              </a:rPr>
              <a:pPr/>
              <a:t>‹#›</a:t>
            </a:fld>
            <a:endParaRPr lang="en-US" dirty="0">
              <a:latin typeface="Arial" pitchFamily="34" charset="0"/>
            </a:endParaRPr>
          </a:p>
        </p:txBody>
      </p:sp>
    </p:spTree>
    <p:extLst>
      <p:ext uri="{BB962C8B-B14F-4D97-AF65-F5344CB8AC3E}">
        <p14:creationId xmlns:p14="http://schemas.microsoft.com/office/powerpoint/2010/main" val="311742547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jpg>
</file>

<file path=ppt/media/image6.jpg>
</file>

<file path=ppt/media/image7.jp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itchFamily="34"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itchFamily="34" charset="0"/>
              </a:defRPr>
            </a:lvl1pPr>
          </a:lstStyle>
          <a:p>
            <a:fld id="{86BBB0A6-3B30-2D46-8681-C1493D55A0EF}" type="datetimeFigureOut">
              <a:rPr lang="en-US" smtClean="0"/>
              <a:pPr/>
              <a:t>4/6/14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pitchFamily="34" charset="0"/>
              </a:defRPr>
            </a:lvl1pPr>
          </a:lstStyle>
          <a:p>
            <a:fld id="{C82A3EF7-70D2-6F43-B2CC-06F0F10C8C22}" type="slidenum">
              <a:rPr lang="en-US" smtClean="0"/>
              <a:pPr/>
              <a:t>‹#›</a:t>
            </a:fld>
            <a:endParaRPr lang="en-US" dirty="0"/>
          </a:p>
        </p:txBody>
      </p:sp>
    </p:spTree>
    <p:extLst>
      <p:ext uri="{BB962C8B-B14F-4D97-AF65-F5344CB8AC3E}">
        <p14:creationId xmlns:p14="http://schemas.microsoft.com/office/powerpoint/2010/main" val="288931238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pitchFamily="34" charset="0"/>
        <a:ea typeface="+mn-ea"/>
        <a:cs typeface="+mn-cs"/>
      </a:defRPr>
    </a:lvl1pPr>
    <a:lvl2pPr marL="457200" algn="l" defTabSz="457200" rtl="0" eaLnBrk="1" latinLnBrk="0" hangingPunct="1">
      <a:defRPr sz="1200" kern="1200">
        <a:solidFill>
          <a:schemeClr val="tx1"/>
        </a:solidFill>
        <a:latin typeface="Arial" pitchFamily="34" charset="0"/>
        <a:ea typeface="+mn-ea"/>
        <a:cs typeface="+mn-cs"/>
      </a:defRPr>
    </a:lvl2pPr>
    <a:lvl3pPr marL="914400" algn="l" defTabSz="457200" rtl="0" eaLnBrk="1" latinLnBrk="0" hangingPunct="1">
      <a:defRPr sz="1200" kern="1200">
        <a:solidFill>
          <a:schemeClr val="tx1"/>
        </a:solidFill>
        <a:latin typeface="Arial" pitchFamily="34" charset="0"/>
        <a:ea typeface="+mn-ea"/>
        <a:cs typeface="+mn-cs"/>
      </a:defRPr>
    </a:lvl3pPr>
    <a:lvl4pPr marL="1371600" algn="l" defTabSz="457200" rtl="0" eaLnBrk="1" latinLnBrk="0" hangingPunct="1">
      <a:defRPr sz="1200" kern="1200">
        <a:solidFill>
          <a:schemeClr val="tx1"/>
        </a:solidFill>
        <a:latin typeface="Arial" pitchFamily="34" charset="0"/>
        <a:ea typeface="+mn-ea"/>
        <a:cs typeface="+mn-cs"/>
      </a:defRPr>
    </a:lvl4pPr>
    <a:lvl5pPr marL="1828800" algn="l" defTabSz="457200" rtl="0" eaLnBrk="1" latinLnBrk="0" hangingPunct="1">
      <a:defRPr sz="1200" kern="1200">
        <a:solidFill>
          <a:schemeClr val="tx1"/>
        </a:solidFill>
        <a:latin typeface="Arial" pitchFamily="34"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1</a:t>
            </a:fld>
            <a:endParaRPr lang="en-US" dirty="0"/>
          </a:p>
        </p:txBody>
      </p:sp>
    </p:spTree>
    <p:extLst>
      <p:ext uri="{BB962C8B-B14F-4D97-AF65-F5344CB8AC3E}">
        <p14:creationId xmlns:p14="http://schemas.microsoft.com/office/powerpoint/2010/main" val="3402139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Tx/>
              <a:buChar char="-"/>
            </a:pPr>
            <a:r>
              <a:rPr lang="en-US" baseline="0" dirty="0" smtClean="0"/>
              <a:t>We have over 300 brokers in total in our 20+ clusters</a:t>
            </a:r>
          </a:p>
          <a:p>
            <a:pPr marL="171450" indent="-171450">
              <a:buFontTx/>
              <a:buChar char="-"/>
            </a:pPr>
            <a:r>
              <a:rPr lang="en-US" baseline="0" dirty="0" smtClean="0"/>
              <a:t>Which are managing </a:t>
            </a:r>
            <a:r>
              <a:rPr lang="en-US" baseline="0" smtClean="0"/>
              <a:t>over 18,000 </a:t>
            </a:r>
            <a:r>
              <a:rPr lang="en-US" baseline="0" dirty="0" smtClean="0"/>
              <a:t>topics</a:t>
            </a:r>
          </a:p>
          <a:p>
            <a:pPr marL="171450" indent="-171450">
              <a:buFontTx/>
              <a:buChar char="-"/>
            </a:pPr>
            <a:r>
              <a:rPr lang="en-US" baseline="0" dirty="0" smtClean="0"/>
              <a:t>With over 140 thousand partitions between them, not including replication</a:t>
            </a:r>
          </a:p>
          <a:p>
            <a:pPr marL="171450" indent="-171450">
              <a:buFontTx/>
              <a:buChar char="-"/>
            </a:pPr>
            <a:endParaRPr lang="en-US" baseline="0" dirty="0" smtClean="0"/>
          </a:p>
          <a:p>
            <a:pPr marL="171450" indent="-171450">
              <a:buFontTx/>
              <a:buChar char="-"/>
            </a:pPr>
            <a:r>
              <a:rPr lang="en-US" baseline="0" dirty="0" smtClean="0"/>
              <a:t>On the typical day, we’re seeing over 220 billion messages being produced</a:t>
            </a:r>
          </a:p>
          <a:p>
            <a:pPr marL="171450" indent="-171450">
              <a:buFontTx/>
              <a:buChar char="-"/>
            </a:pPr>
            <a:r>
              <a:rPr lang="en-US" baseline="0" dirty="0" smtClean="0"/>
              <a:t>For a total of over 40 terabytes of data. On the consumer side, it’s not as easy to get a clear number of messages</a:t>
            </a:r>
          </a:p>
          <a:p>
            <a:pPr marL="171450" indent="-171450">
              <a:buFontTx/>
              <a:buChar char="-"/>
            </a:pPr>
            <a:r>
              <a:rPr lang="en-US" baseline="0" dirty="0" smtClean="0"/>
              <a:t>But our consumers are reading in excess of 160 terabytes of messages</a:t>
            </a:r>
          </a:p>
          <a:p>
            <a:pPr marL="0" indent="0">
              <a:buFontTx/>
              <a:buNone/>
            </a:pPr>
            <a:r>
              <a:rPr lang="en-US" baseline="0" dirty="0" smtClean="0"/>
              <a:t>And of course, that is compressed data numbers</a:t>
            </a:r>
          </a:p>
          <a:p>
            <a:pPr marL="171450" indent="-171450">
              <a:buFontTx/>
              <a:buChar char="-"/>
            </a:pPr>
            <a:endParaRPr lang="en-US" baseline="0" dirty="0" smtClean="0"/>
          </a:p>
          <a:p>
            <a:pPr marL="171450" indent="-171450">
              <a:buFontTx/>
              <a:buChar char="-"/>
            </a:pPr>
            <a:r>
              <a:rPr lang="en-US" dirty="0" smtClean="0"/>
              <a:t>At peak,</a:t>
            </a:r>
            <a:r>
              <a:rPr lang="en-US" baseline="0" dirty="0" smtClean="0"/>
              <a:t> we’re receiving over 3 million messages per second</a:t>
            </a:r>
          </a:p>
          <a:p>
            <a:pPr marL="171450" indent="-171450">
              <a:buFontTx/>
              <a:buChar char="-"/>
            </a:pPr>
            <a:r>
              <a:rPr lang="en-US" baseline="0" dirty="0" smtClean="0"/>
              <a:t>For a total of 5 gigabits per second of inbound traffic</a:t>
            </a:r>
          </a:p>
          <a:p>
            <a:pPr marL="171450" indent="-171450">
              <a:buFontTx/>
              <a:buChar char="-"/>
            </a:pPr>
            <a:r>
              <a:rPr lang="en-US" baseline="0" dirty="0" smtClean="0"/>
              <a:t>And the consumers are reading 18 gigabits per second at the same time</a:t>
            </a:r>
          </a:p>
          <a:p>
            <a:pPr marL="0" indent="0">
              <a:buFontTx/>
              <a:buNone/>
            </a:pPr>
            <a:r>
              <a:rPr lang="en-US" baseline="0" dirty="0" smtClean="0"/>
              <a:t>Again, this is compressed data</a:t>
            </a:r>
          </a:p>
          <a:p>
            <a:pPr marL="0" indent="0">
              <a:buFontTx/>
              <a:buNone/>
            </a:pPr>
            <a:endParaRPr lang="en-US" baseline="0" dirty="0" smtClean="0"/>
          </a:p>
          <a:p>
            <a:pPr marL="0" indent="0">
              <a:buFontTx/>
              <a:buNone/>
            </a:pPr>
            <a:r>
              <a:rPr lang="en-US" baseline="0" dirty="0" smtClean="0"/>
              <a:t>Some might be curious how we can consume more data than we produce. This is a feature of Kafka, in that a message that is produced once can be consumed many times, by different applications.</a:t>
            </a:r>
          </a:p>
          <a:p>
            <a:pPr marL="0" indent="0">
              <a:buFontTx/>
              <a:buNone/>
            </a:pPr>
            <a:endParaRPr lang="en-US" baseline="0" dirty="0" smtClean="0"/>
          </a:p>
          <a:p>
            <a:pPr marL="0" indent="0">
              <a:buFontTx/>
              <a:buNone/>
            </a:pPr>
            <a:r>
              <a:rPr lang="en-US" baseline="0" dirty="0" smtClean="0"/>
              <a:t>Needless to say, this much data has presented us with some big challenges to overcome</a:t>
            </a:r>
          </a:p>
        </p:txBody>
      </p:sp>
      <p:sp>
        <p:nvSpPr>
          <p:cNvPr id="4" name="Slide Number Placeholder 3"/>
          <p:cNvSpPr>
            <a:spLocks noGrp="1"/>
          </p:cNvSpPr>
          <p:nvPr>
            <p:ph type="sldNum" sz="quarter" idx="10"/>
          </p:nvPr>
        </p:nvSpPr>
        <p:spPr/>
        <p:txBody>
          <a:bodyPr/>
          <a:lstStyle/>
          <a:p>
            <a:fld id="{C82A3EF7-70D2-6F43-B2CC-06F0F10C8C22}" type="slidenum">
              <a:rPr lang="en-US" smtClean="0"/>
              <a:pPr/>
              <a:t>11</a:t>
            </a:fld>
            <a:endParaRPr lang="en-US" dirty="0"/>
          </a:p>
        </p:txBody>
      </p:sp>
    </p:spTree>
    <p:extLst>
      <p:ext uri="{BB962C8B-B14F-4D97-AF65-F5344CB8AC3E}">
        <p14:creationId xmlns:p14="http://schemas.microsoft.com/office/powerpoint/2010/main" val="1754682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Kafka is still young</a:t>
            </a:r>
          </a:p>
          <a:p>
            <a:r>
              <a:rPr lang="en-US" dirty="0" smtClean="0"/>
              <a:t>We sit</a:t>
            </a:r>
            <a:r>
              <a:rPr lang="en-US" baseline="0" dirty="0" smtClean="0"/>
              <a:t> with developers to find solutions for new operational challenges</a:t>
            </a:r>
          </a:p>
          <a:p>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13</a:t>
            </a:fld>
            <a:endParaRPr lang="en-US" dirty="0"/>
          </a:p>
        </p:txBody>
      </p:sp>
    </p:spTree>
    <p:extLst>
      <p:ext uri="{BB962C8B-B14F-4D97-AF65-F5344CB8AC3E}">
        <p14:creationId xmlns:p14="http://schemas.microsoft.com/office/powerpoint/2010/main" val="25754603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a:t>
            </a:r>
            <a:r>
              <a:rPr lang="en-US" baseline="0" dirty="0" smtClean="0"/>
              <a:t> Internet is getting bigger. </a:t>
            </a:r>
            <a:r>
              <a:rPr lang="en-US" dirty="0" smtClean="0"/>
              <a:t>LinkedIn is</a:t>
            </a:r>
            <a:r>
              <a:rPr lang="en-US" baseline="0" dirty="0" smtClean="0"/>
              <a:t> growing. The amount of data that people find useful is growing. We have to keep up with this. Expanding clusters is a must!</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14</a:t>
            </a:fld>
            <a:endParaRPr lang="en-US" dirty="0"/>
          </a:p>
        </p:txBody>
      </p:sp>
    </p:spTree>
    <p:extLst>
      <p:ext uri="{BB962C8B-B14F-4D97-AF65-F5344CB8AC3E}">
        <p14:creationId xmlns:p14="http://schemas.microsoft.com/office/powerpoint/2010/main" val="763659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-Cluster</a:t>
            </a:r>
            <a:r>
              <a:rPr lang="en-US" baseline="0" dirty="0" smtClean="0"/>
              <a:t> expansion previously only used the new added brokers for new topics and partitions</a:t>
            </a:r>
            <a:endParaRPr lang="en-US" dirty="0" smtClean="0"/>
          </a:p>
          <a:p>
            <a:endParaRPr lang="en-US" dirty="0" smtClean="0"/>
          </a:p>
          <a:p>
            <a:r>
              <a:rPr lang="en-US" dirty="0" smtClean="0"/>
              <a:t>This is an</a:t>
            </a:r>
            <a:r>
              <a:rPr lang="en-US" baseline="0" dirty="0" smtClean="0"/>
              <a:t> example of a 4 broker Kafka cluster. There are 3 topics shown here with a total of 20 partitions with replication factor of 2. </a:t>
            </a:r>
            <a:r>
              <a:rPr lang="en-US" dirty="0" smtClean="0"/>
              <a:t>As your Kafka cluster becomes</a:t>
            </a:r>
            <a:r>
              <a:rPr lang="en-US" baseline="0" dirty="0" smtClean="0"/>
              <a:t> more and more used, there will come a time when you need to increase its capacity. You might want to do this for a number of reasons, you need more storage capacity, you want to add more network capacity. So you add a new broker into the cluster. Unfortunately only new partitions and topics will utilize the new broker. Wait a minute…that doesn’t seem useful.</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15</a:t>
            </a:fld>
            <a:endParaRPr lang="en-US" dirty="0"/>
          </a:p>
        </p:txBody>
      </p:sp>
    </p:spTree>
    <p:extLst>
      <p:ext uri="{BB962C8B-B14F-4D97-AF65-F5344CB8AC3E}">
        <p14:creationId xmlns:p14="http://schemas.microsoft.com/office/powerpoint/2010/main" val="31139616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smtClean="0"/>
              <a:t>-Partition Reassignment</a:t>
            </a:r>
          </a:p>
          <a:p>
            <a:r>
              <a:rPr lang="en-US" baseline="0" dirty="0" smtClean="0"/>
              <a:t>-Broker leveling script moves data to even out data volume per broker</a:t>
            </a:r>
          </a:p>
          <a:p>
            <a:endParaRPr lang="en-US" baseline="0" dirty="0" smtClean="0"/>
          </a:p>
          <a:p>
            <a:endParaRPr lang="en-US" baseline="0" dirty="0" smtClean="0"/>
          </a:p>
          <a:p>
            <a:r>
              <a:rPr lang="en-US" baseline="0" dirty="0" smtClean="0"/>
              <a:t>As I mentioned when you add a broker to a cluster it won’t be used by existing partitions. </a:t>
            </a:r>
          </a:p>
          <a:p>
            <a:r>
              <a:rPr lang="en-US" baseline="0" dirty="0" smtClean="0"/>
              <a:t>With the 0.8.1 release of Kafka there is a new feature, Partition Reassignment! Now when you add a broker to the cluster, it can be used by your existing topics and partitions!  Existing partitions can be moved around live and be completely transparent to all consumers and producers. We have developed a tool sits on top of the partition reassignment tool that will balance a cluster after you add new brokers, or if your cluster is simply unbalanced(there are many ways you can wind up in this state). What it does is it goes out to each broker and figures out how big each partition is(on disk), and the total amount of storage used on each broker. Next it starts calling the partition reassignment tool to make the larger brokers smaller, and the smaller brokers larger. It stops once the overall </a:t>
            </a:r>
            <a:r>
              <a:rPr lang="en-US" baseline="0" dirty="0" err="1" smtClean="0"/>
              <a:t>datasize</a:t>
            </a:r>
            <a:r>
              <a:rPr lang="en-US" baseline="0" dirty="0" smtClean="0"/>
              <a:t> is within 1GB between the smallest and largest brokers. This is just one example of the many possible ways to optimize a cluster with the partition reassignment tool. </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16</a:t>
            </a:fld>
            <a:endParaRPr lang="en-US" dirty="0"/>
          </a:p>
        </p:txBody>
      </p:sp>
    </p:spTree>
    <p:extLst>
      <p:ext uri="{BB962C8B-B14F-4D97-AF65-F5344CB8AC3E}">
        <p14:creationId xmlns:p14="http://schemas.microsoft.com/office/powerpoint/2010/main" val="34457736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a:t>
            </a:r>
            <a:r>
              <a:rPr lang="en-US" dirty="0" err="1" smtClean="0"/>
              <a:t>Multitenancy</a:t>
            </a:r>
            <a:r>
              <a:rPr lang="en-US" baseline="0" dirty="0" smtClean="0"/>
              <a:t> can kill your </a:t>
            </a:r>
            <a:r>
              <a:rPr lang="en-US" baseline="0" dirty="0" err="1" smtClean="0"/>
              <a:t>custer</a:t>
            </a:r>
            <a:endParaRPr lang="en-US" baseline="0" dirty="0" smtClean="0"/>
          </a:p>
          <a:p>
            <a:r>
              <a:rPr lang="en-US" baseline="0" dirty="0" smtClean="0"/>
              <a:t>-Hard to make a new cluster(lots of changes)</a:t>
            </a:r>
          </a:p>
          <a:p>
            <a:endParaRPr lang="en-US" dirty="0" smtClean="0"/>
          </a:p>
          <a:p>
            <a:r>
              <a:rPr lang="en-US" dirty="0" smtClean="0"/>
              <a:t>We use Kafka</a:t>
            </a:r>
            <a:r>
              <a:rPr lang="en-US" baseline="0" dirty="0" smtClean="0"/>
              <a:t> for metrics….and logging, in the same cluster. We realize this is not an ideal situation but changing it is nearly impossible. One bad build of a service that caused lots of errors killed our metrics cluster. Without metrics we were blind as to where the problem was. This was unacceptable. </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17</a:t>
            </a:fld>
            <a:endParaRPr lang="en-US" dirty="0"/>
          </a:p>
        </p:txBody>
      </p:sp>
    </p:spTree>
    <p:extLst>
      <p:ext uri="{BB962C8B-B14F-4D97-AF65-F5344CB8AC3E}">
        <p14:creationId xmlns:p14="http://schemas.microsoft.com/office/powerpoint/2010/main" val="3704858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fontScale="92500" lnSpcReduction="10000"/>
          </a:bodyPr>
          <a:lstStyle/>
          <a:p>
            <a:r>
              <a:rPr lang="en-US" dirty="0" smtClean="0"/>
              <a:t>Logging killed our metrics cluster once, but never</a:t>
            </a:r>
            <a:r>
              <a:rPr lang="en-US" baseline="0" dirty="0" smtClean="0"/>
              <a:t> again. Thanks to partition reassignment in 0.8.1 we were able to create quality of service within our Kafka cluster. </a:t>
            </a:r>
            <a:r>
              <a:rPr lang="en-US" dirty="0" smtClean="0"/>
              <a:t>To</a:t>
            </a:r>
            <a:r>
              <a:rPr lang="en-US" baseline="0" dirty="0" smtClean="0"/>
              <a:t> achieve Quality of Service in a multi-tenant Kafka environment you essentially create a cluster within a cluster. You dedicate certain topics to brokers. In this example we are going to dedicate two brokers to serving topic A only. The key benefit here over building a dedicated cluster for this priority topic is that there are no changes required on the existing producers and consumers. Over time should you have Auto topic creation turned on you might see some additional partitions appear on the dedicated brokers. To remedy this we built a script that periodically moves the non-priority partitions off of these brokers. </a:t>
            </a:r>
          </a:p>
          <a:p>
            <a:endParaRPr lang="en-US" baseline="0" dirty="0" smtClean="0"/>
          </a:p>
          <a:p>
            <a:pPr rtl="0"/>
            <a:r>
              <a:rPr lang="en-US" sz="1200" b="0" i="0" u="none" strike="noStrike" kern="1200" dirty="0" smtClean="0">
                <a:solidFill>
                  <a:schemeClr val="tx1"/>
                </a:solidFill>
                <a:effectLst/>
                <a:latin typeface="Arial" pitchFamily="34" charset="0"/>
                <a:ea typeface="+mn-ea"/>
                <a:cs typeface="+mn-cs"/>
              </a:rPr>
              <a:t>Why not create another cluster?</a:t>
            </a:r>
            <a:endParaRPr lang="en-US" dirty="0" smtClean="0">
              <a:effectLst/>
            </a:endParaRPr>
          </a:p>
          <a:p>
            <a:pPr rtl="0"/>
            <a:r>
              <a:rPr lang="en-US" sz="1200" b="0" i="0" u="none" strike="noStrike" kern="1200" dirty="0" smtClean="0">
                <a:solidFill>
                  <a:schemeClr val="tx1"/>
                </a:solidFill>
                <a:effectLst/>
                <a:latin typeface="Arial" pitchFamily="34" charset="0"/>
                <a:ea typeface="+mn-ea"/>
                <a:cs typeface="+mn-cs"/>
              </a:rPr>
              <a:t>    - Clusters have overhead: management, VIPs, Zookeeper. It adds up</a:t>
            </a:r>
            <a:endParaRPr lang="en-US" dirty="0" smtClean="0">
              <a:effectLst/>
            </a:endParaRPr>
          </a:p>
          <a:p>
            <a:pPr rtl="0"/>
            <a:r>
              <a:rPr lang="en-US" sz="1200" b="0" i="0" u="none" strike="noStrike" kern="1200" dirty="0" smtClean="0">
                <a:solidFill>
                  <a:schemeClr val="tx1"/>
                </a:solidFill>
                <a:effectLst/>
                <a:latin typeface="Arial" pitchFamily="34" charset="0"/>
                <a:ea typeface="+mn-ea"/>
                <a:cs typeface="+mn-cs"/>
              </a:rPr>
              <a:t>    - A new cluster requires the producers to handle a second endpoint</a:t>
            </a:r>
            <a:endParaRPr lang="en-US" dirty="0" smtClean="0">
              <a:effectLst/>
            </a:endParaRPr>
          </a:p>
          <a:p>
            <a:pPr rtl="0"/>
            <a:r>
              <a:rPr lang="en-US" sz="1200" b="0" i="0" u="none" strike="noStrike" kern="1200" dirty="0" smtClean="0">
                <a:solidFill>
                  <a:schemeClr val="tx1"/>
                </a:solidFill>
                <a:effectLst/>
                <a:latin typeface="Arial" pitchFamily="34" charset="0"/>
                <a:ea typeface="+mn-ea"/>
                <a:cs typeface="+mn-cs"/>
              </a:rPr>
              <a:t>    - Segregation accomplishes almost the same thing without having to alter the consumers</a:t>
            </a:r>
            <a:endParaRPr lang="en-US" dirty="0" smtClean="0">
              <a:effectLst/>
            </a:endParaRPr>
          </a:p>
          <a:p>
            <a:pPr rtl="0"/>
            <a:r>
              <a:rPr lang="en-US" dirty="0" smtClean="0"/>
              <a:t/>
            </a:r>
            <a:br>
              <a:rPr lang="en-US" dirty="0" smtClean="0"/>
            </a:br>
            <a:r>
              <a:rPr lang="en-US" sz="1200" b="0" i="0" u="none" strike="noStrike" kern="1200" dirty="0" smtClean="0">
                <a:solidFill>
                  <a:schemeClr val="tx1"/>
                </a:solidFill>
                <a:effectLst/>
                <a:latin typeface="Arial" pitchFamily="34" charset="0"/>
                <a:ea typeface="+mn-ea"/>
                <a:cs typeface="+mn-cs"/>
              </a:rPr>
              <a:t>How do you maintain separation?</a:t>
            </a:r>
            <a:endParaRPr lang="en-US" dirty="0" smtClean="0">
              <a:effectLst/>
            </a:endParaRPr>
          </a:p>
          <a:p>
            <a:pPr rtl="0"/>
            <a:r>
              <a:rPr lang="en-US" sz="1200" b="0" i="0" u="none" strike="noStrike" kern="1200" dirty="0" smtClean="0">
                <a:solidFill>
                  <a:schemeClr val="tx1"/>
                </a:solidFill>
                <a:effectLst/>
                <a:latin typeface="Arial" pitchFamily="34" charset="0"/>
                <a:ea typeface="+mn-ea"/>
                <a:cs typeface="+mn-cs"/>
              </a:rPr>
              <a:t>    - When a new topic is created, it goes wherever the controller puts it</a:t>
            </a:r>
            <a:endParaRPr lang="en-US" dirty="0" smtClean="0">
              <a:effectLst/>
            </a:endParaRPr>
          </a:p>
          <a:p>
            <a:pPr rtl="0"/>
            <a:r>
              <a:rPr lang="en-US" sz="1200" b="0" i="0" u="none" strike="noStrike" kern="1200" dirty="0" smtClean="0">
                <a:solidFill>
                  <a:schemeClr val="tx1"/>
                </a:solidFill>
                <a:effectLst/>
                <a:latin typeface="Arial" pitchFamily="34" charset="0"/>
                <a:ea typeface="+mn-ea"/>
                <a:cs typeface="+mn-cs"/>
              </a:rPr>
              <a:t>    - We have a script that reads </a:t>
            </a:r>
            <a:r>
              <a:rPr lang="en-US" sz="1200" b="0" i="0" u="none" strike="noStrike" kern="1200" dirty="0" err="1" smtClean="0">
                <a:solidFill>
                  <a:schemeClr val="tx1"/>
                </a:solidFill>
                <a:effectLst/>
                <a:latin typeface="Arial" pitchFamily="34" charset="0"/>
                <a:ea typeface="+mn-ea"/>
                <a:cs typeface="+mn-cs"/>
              </a:rPr>
              <a:t>QoS</a:t>
            </a:r>
            <a:r>
              <a:rPr lang="en-US" sz="1200" b="0" i="0" u="none" strike="noStrike" kern="1200" dirty="0" smtClean="0">
                <a:solidFill>
                  <a:schemeClr val="tx1"/>
                </a:solidFill>
                <a:effectLst/>
                <a:latin typeface="Arial" pitchFamily="34" charset="0"/>
                <a:ea typeface="+mn-ea"/>
                <a:cs typeface="+mn-cs"/>
              </a:rPr>
              <a:t> configurations from an internal source and performs sequential partition moves to keep topics where we want them</a:t>
            </a:r>
            <a:endParaRPr lang="en-US" dirty="0" smtClean="0">
              <a:effectLst/>
            </a:endParaRPr>
          </a:p>
          <a:p>
            <a:pPr rtl="0"/>
            <a:r>
              <a:rPr lang="en-US" dirty="0" smtClean="0"/>
              <a:t/>
            </a:r>
            <a:br>
              <a:rPr lang="en-US" dirty="0" smtClean="0"/>
            </a:br>
            <a:r>
              <a:rPr lang="en-US" sz="1200" b="0" i="0" u="none" strike="noStrike" kern="1200" dirty="0" smtClean="0">
                <a:solidFill>
                  <a:schemeClr val="tx1"/>
                </a:solidFill>
                <a:effectLst/>
                <a:latin typeface="Arial" pitchFamily="34" charset="0"/>
                <a:ea typeface="+mn-ea"/>
                <a:cs typeface="+mn-cs"/>
              </a:rPr>
              <a:t>Can I have your script?</a:t>
            </a:r>
            <a:endParaRPr lang="en-US" dirty="0" smtClean="0">
              <a:effectLst/>
            </a:endParaRPr>
          </a:p>
          <a:p>
            <a:pPr rtl="0"/>
            <a:r>
              <a:rPr lang="en-US" sz="1200" b="0" i="0" u="none" strike="noStrike" kern="1200" dirty="0" smtClean="0">
                <a:solidFill>
                  <a:schemeClr val="tx1"/>
                </a:solidFill>
                <a:effectLst/>
                <a:latin typeface="Arial" pitchFamily="34" charset="0"/>
                <a:ea typeface="+mn-ea"/>
                <a:cs typeface="+mn-cs"/>
              </a:rPr>
              <a:t>    - Currently, it depends on our internal configuration source</a:t>
            </a:r>
            <a:endParaRPr lang="en-US" dirty="0" smtClean="0">
              <a:effectLst/>
            </a:endParaRPr>
          </a:p>
          <a:p>
            <a:r>
              <a:rPr lang="en-US" sz="1200" b="0" i="0" u="none" strike="noStrike" kern="1200" dirty="0" smtClean="0">
                <a:solidFill>
                  <a:schemeClr val="tx1"/>
                </a:solidFill>
                <a:effectLst/>
                <a:latin typeface="Arial" pitchFamily="34" charset="0"/>
                <a:ea typeface="+mn-ea"/>
                <a:cs typeface="+mn-cs"/>
              </a:rPr>
              <a:t>    - We’re working on decoupling the configuration from the tool so it can be contributed to Kafka</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18</a:t>
            </a:fld>
            <a:endParaRPr lang="en-US" dirty="0"/>
          </a:p>
        </p:txBody>
      </p:sp>
    </p:spTree>
    <p:extLst>
      <p:ext uri="{BB962C8B-B14F-4D97-AF65-F5344CB8AC3E}">
        <p14:creationId xmlns:p14="http://schemas.microsoft.com/office/powerpoint/2010/main" val="39705353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Deploying Kafka at LinkedIn</a:t>
            </a:r>
            <a:r>
              <a:rPr lang="en-US" baseline="0" dirty="0" smtClean="0"/>
              <a:t> used to take weeks. We can’t just take Kafka clusters offline, we had to take one broker down, upgrade it, start it up, wait for the cluster to become healthy and then move on to the next. Automating this was scary. If something went wrong and two brokers went down we would lose data…which isn’t acceptable. </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19</a:t>
            </a:fld>
            <a:endParaRPr lang="en-US" dirty="0"/>
          </a:p>
        </p:txBody>
      </p:sp>
    </p:spTree>
    <p:extLst>
      <p:ext uri="{BB962C8B-B14F-4D97-AF65-F5344CB8AC3E}">
        <p14:creationId xmlns:p14="http://schemas.microsoft.com/office/powerpoint/2010/main" val="37941837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We asked for shutdown</a:t>
            </a:r>
            <a:r>
              <a:rPr lang="en-US" baseline="0" dirty="0" smtClean="0"/>
              <a:t> checks to be built into the broker. In 0.8.1 we got them. Kafka will refuse to shut itself down if the cluster is not healthy. If any node has under replicated partitions, the brokers will wait until the cluster is in a good state before proceeding with a shutdown sequence. The controller ensures only one broker can enter the shutdown sequence at a time. We can now safely automate deployments, and roll through our deployments in a matter of hours.</a:t>
            </a:r>
          </a:p>
        </p:txBody>
      </p:sp>
      <p:sp>
        <p:nvSpPr>
          <p:cNvPr id="4" name="Slide Number Placeholder 3"/>
          <p:cNvSpPr>
            <a:spLocks noGrp="1"/>
          </p:cNvSpPr>
          <p:nvPr>
            <p:ph type="sldNum" sz="quarter" idx="10"/>
          </p:nvPr>
        </p:nvSpPr>
        <p:spPr/>
        <p:txBody>
          <a:bodyPr/>
          <a:lstStyle/>
          <a:p>
            <a:fld id="{C82A3EF7-70D2-6F43-B2CC-06F0F10C8C22}" type="slidenum">
              <a:rPr lang="en-US" smtClean="0"/>
              <a:pPr/>
              <a:t>20</a:t>
            </a:fld>
            <a:endParaRPr lang="en-US" dirty="0"/>
          </a:p>
        </p:txBody>
      </p:sp>
    </p:spTree>
    <p:extLst>
      <p:ext uri="{BB962C8B-B14F-4D97-AF65-F5344CB8AC3E}">
        <p14:creationId xmlns:p14="http://schemas.microsoft.com/office/powerpoint/2010/main" val="37551926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Offsets – How consumers resume where they left off.</a:t>
            </a:r>
          </a:p>
          <a:p>
            <a:r>
              <a:rPr lang="en-US" dirty="0" smtClean="0"/>
              <a:t>With Kafka 0.8 consumer offset information</a:t>
            </a:r>
            <a:r>
              <a:rPr lang="en-US" baseline="0" dirty="0" smtClean="0"/>
              <a:t> is stored in Zookeeper. Our 5 node zookeeper clusters were unable to keep up with requests.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21</a:t>
            </a:fld>
            <a:endParaRPr lang="en-US" dirty="0"/>
          </a:p>
        </p:txBody>
      </p:sp>
    </p:spTree>
    <p:extLst>
      <p:ext uri="{BB962C8B-B14F-4D97-AF65-F5344CB8AC3E}">
        <p14:creationId xmlns:p14="http://schemas.microsoft.com/office/powerpoint/2010/main" val="2829091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So why</a:t>
            </a:r>
            <a:r>
              <a:rPr lang="en-US" baseline="0" dirty="0" smtClean="0"/>
              <a:t> have you decided to spend the next 50 minutes with us? Probably</a:t>
            </a:r>
          </a:p>
          <a:p>
            <a:endParaRPr lang="en-US" baseline="0" dirty="0" smtClean="0"/>
          </a:p>
          <a:p>
            <a:pPr marL="171450" indent="-171450">
              <a:buFontTx/>
              <a:buChar char="-"/>
            </a:pPr>
            <a:r>
              <a:rPr lang="en-US" baseline="0" dirty="0" smtClean="0"/>
              <a:t>You’re new to this whole “big data” thing, or at least new to Kafka, and want to get an idea of what it’s all about</a:t>
            </a:r>
          </a:p>
          <a:p>
            <a:pPr marL="171450" indent="-171450">
              <a:buFontTx/>
              <a:buChar char="-"/>
            </a:pPr>
            <a:r>
              <a:rPr lang="en-US" baseline="0" dirty="0" smtClean="0"/>
              <a:t>You’re running Kafka, but you need to expand and want to learn from someone else’s mistakes</a:t>
            </a:r>
          </a:p>
          <a:p>
            <a:pPr marL="171450" indent="-171450">
              <a:buFontTx/>
              <a:buChar char="-"/>
            </a:pPr>
            <a:r>
              <a:rPr lang="en-US" baseline="0" dirty="0" smtClean="0"/>
              <a:t>You want to find some neat tools for making your life easier</a:t>
            </a:r>
          </a:p>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C82A3EF7-70D2-6F43-B2CC-06F0F10C8C22}" type="slidenum">
              <a:rPr lang="en-US" smtClean="0"/>
              <a:pPr/>
              <a:t>2</a:t>
            </a:fld>
            <a:endParaRPr lang="en-US" dirty="0"/>
          </a:p>
        </p:txBody>
      </p:sp>
    </p:spTree>
    <p:extLst>
      <p:ext uri="{BB962C8B-B14F-4D97-AF65-F5344CB8AC3E}">
        <p14:creationId xmlns:p14="http://schemas.microsoft.com/office/powerpoint/2010/main" val="35581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Since we had issues with overloading zookeeper with</a:t>
            </a:r>
            <a:r>
              <a:rPr lang="en-US" baseline="0" dirty="0" smtClean="0"/>
              <a:t> our consumers updating offset information every minute, we reduced the offset commit interval to once every ten minutes. This was less than ideal, it caused our lag monitoring to be very unstable. Depending on the time of day the number of messages received during a 10 minute interval could easily exceed our thresholds thus triggering alarms. We decided to try out using SSDs for our transaction logs. The results are amazing. The average latency went to zero and we had to double check to make sure the cluster was still working.</a:t>
            </a:r>
          </a:p>
          <a:p>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22</a:t>
            </a:fld>
            <a:endParaRPr lang="en-US" dirty="0"/>
          </a:p>
        </p:txBody>
      </p:sp>
    </p:spTree>
    <p:extLst>
      <p:ext uri="{BB962C8B-B14F-4D97-AF65-F5344CB8AC3E}">
        <p14:creationId xmlns:p14="http://schemas.microsoft.com/office/powerpoint/2010/main" val="1964818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smtClean="0"/>
              <a:t>Kafka is used to monitor the health of every server and application, so it’s critical that we assure that it’s working properly at all times.</a:t>
            </a:r>
          </a:p>
          <a:p>
            <a:r>
              <a:rPr lang="en-US" baseline="0" dirty="0" smtClean="0"/>
              <a:t>With so many producers and consumers of data, and almost every critical piece of data moving through Kafka, we constantly hear…</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23</a:t>
            </a:fld>
            <a:endParaRPr lang="en-US" dirty="0"/>
          </a:p>
        </p:txBody>
      </p:sp>
    </p:spTree>
    <p:extLst>
      <p:ext uri="{BB962C8B-B14F-4D97-AF65-F5344CB8AC3E}">
        <p14:creationId xmlns:p14="http://schemas.microsoft.com/office/powerpoint/2010/main" val="21478856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Kafka is broken!</a:t>
            </a:r>
          </a:p>
          <a:p>
            <a:endParaRPr lang="en-US" dirty="0" smtClean="0"/>
          </a:p>
          <a:p>
            <a:r>
              <a:rPr lang="en-US" dirty="0" smtClean="0"/>
              <a:t>Anyone with small girls knows</a:t>
            </a:r>
            <a:r>
              <a:rPr lang="en-US" baseline="0" dirty="0" smtClean="0"/>
              <a:t> that Pinkie Pie is always so happy! She loves Kafka because it moves all of her data around.</a:t>
            </a:r>
          </a:p>
          <a:p>
            <a:r>
              <a:rPr lang="en-US" baseline="0" dirty="0" smtClean="0"/>
              <a:t>But she’s so mad at us now because something’s not working right</a:t>
            </a:r>
          </a:p>
          <a:p>
            <a:r>
              <a:rPr lang="en-US" dirty="0" smtClean="0"/>
              <a:t>How did this happen?</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24</a:t>
            </a:fld>
            <a:endParaRPr lang="en-US" dirty="0"/>
          </a:p>
        </p:txBody>
      </p:sp>
    </p:spTree>
    <p:extLst>
      <p:ext uri="{BB962C8B-B14F-4D97-AF65-F5344CB8AC3E}">
        <p14:creationId xmlns:p14="http://schemas.microsoft.com/office/powerpoint/2010/main" val="6131899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It’s normal</a:t>
            </a:r>
            <a:r>
              <a:rPr lang="en-US" baseline="0" dirty="0" smtClean="0"/>
              <a:t> for people to want to blame something outside of their own system for their problems first, and Kafka is an easy target. Any alert that has “Kafka” in the title can quickly become a call to us</a:t>
            </a:r>
          </a:p>
          <a:p>
            <a:pPr marL="0" indent="0">
              <a:buFontTx/>
              <a:buNone/>
            </a:pPr>
            <a:endParaRPr lang="en-US" baseline="0" dirty="0" smtClean="0"/>
          </a:p>
          <a:p>
            <a:pPr marL="0" indent="0">
              <a:buFontTx/>
              <a:buNone/>
            </a:pPr>
            <a:r>
              <a:rPr lang="en-US" baseline="0" dirty="0" smtClean="0"/>
              <a:t>Most of the time, however, the problem is on the application side. The most common of those problems is consumer lag, which is poorly understood by many users.</a:t>
            </a:r>
          </a:p>
          <a:p>
            <a:pPr marL="0" indent="0">
              <a:buFontTx/>
              <a:buNone/>
            </a:pPr>
            <a:r>
              <a:rPr lang="en-US" baseline="0" dirty="0" smtClean="0"/>
              <a:t>Lag is the difference between where a consumer is for a partition (known as the consumer offset) and the head of the partition (also called the broker offset)</a:t>
            </a:r>
          </a:p>
          <a:p>
            <a:pPr marL="0" indent="0">
              <a:buFontTx/>
              <a:buNone/>
            </a:pPr>
            <a:endParaRPr lang="en-US" baseline="0" dirty="0" smtClean="0"/>
          </a:p>
          <a:p>
            <a:pPr marL="0" indent="0">
              <a:buFontTx/>
              <a:buNone/>
            </a:pPr>
            <a:r>
              <a:rPr lang="en-US" baseline="0" dirty="0" smtClean="0"/>
              <a:t>Consumers have problems with lag for many reasons</a:t>
            </a:r>
          </a:p>
          <a:p>
            <a:pPr marL="171450" indent="-171450">
              <a:buFontTx/>
              <a:buChar char="-"/>
            </a:pPr>
            <a:r>
              <a:rPr lang="en-US" baseline="0" dirty="0" smtClean="0"/>
              <a:t>On the application side, they could have excessive garbage collection, or a problem with their processing logic, or it could just take a long time to process messages</a:t>
            </a:r>
          </a:p>
          <a:p>
            <a:pPr marL="171450" indent="-171450">
              <a:buFontTx/>
              <a:buChar char="-"/>
            </a:pPr>
            <a:r>
              <a:rPr lang="en-US" baseline="0" dirty="0" smtClean="0"/>
              <a:t>But it could also be a problem in the Kafka consumer, which becomes more of the Kafka team’s problem. This could be things like a rebalance because the cluster has changed, a connection problem, or even a bug</a:t>
            </a:r>
          </a:p>
          <a:p>
            <a:pPr marL="0" indent="0">
              <a:buFontTx/>
              <a:buNone/>
            </a:pPr>
            <a:endParaRPr lang="en-US" baseline="0" dirty="0" smtClean="0"/>
          </a:p>
        </p:txBody>
      </p:sp>
      <p:sp>
        <p:nvSpPr>
          <p:cNvPr id="4" name="Slide Number Placeholder 3"/>
          <p:cNvSpPr>
            <a:spLocks noGrp="1"/>
          </p:cNvSpPr>
          <p:nvPr>
            <p:ph type="sldNum" sz="quarter" idx="10"/>
          </p:nvPr>
        </p:nvSpPr>
        <p:spPr/>
        <p:txBody>
          <a:bodyPr/>
          <a:lstStyle/>
          <a:p>
            <a:fld id="{C82A3EF7-70D2-6F43-B2CC-06F0F10C8C22}" type="slidenum">
              <a:rPr lang="en-US" smtClean="0"/>
              <a:pPr/>
              <a:t>25</a:t>
            </a:fld>
            <a:endParaRPr lang="en-US" dirty="0"/>
          </a:p>
        </p:txBody>
      </p:sp>
    </p:spTree>
    <p:extLst>
      <p:ext uri="{BB962C8B-B14F-4D97-AF65-F5344CB8AC3E}">
        <p14:creationId xmlns:p14="http://schemas.microsoft.com/office/powerpoint/2010/main" val="40919110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lnSpcReduction="10000"/>
          </a:bodyPr>
          <a:lstStyle/>
          <a:p>
            <a:r>
              <a:rPr lang="en-US" dirty="0" smtClean="0"/>
              <a:t>How do we avoid getting woken up at 3 AM when there’s a problem?</a:t>
            </a:r>
          </a:p>
          <a:p>
            <a:pPr marL="0" indent="0">
              <a:buFontTx/>
              <a:buNone/>
            </a:pPr>
            <a:endParaRPr lang="en-US" dirty="0" smtClean="0"/>
          </a:p>
          <a:p>
            <a:pPr marL="0" indent="0">
              <a:buFontTx/>
              <a:buNone/>
            </a:pPr>
            <a:r>
              <a:rPr lang="en-US" dirty="0" smtClean="0"/>
              <a:t>One of the most</a:t>
            </a:r>
            <a:r>
              <a:rPr lang="en-US" baseline="0" dirty="0" smtClean="0"/>
              <a:t> important things is to educate the Kafka users. Our users are not Kafka experts – they are experts in their own applications, and that application happens to interface with Kafka. So it is up to us to make sure they have the information they need to operate smoothly. When the users understand how lag happens, they know to look for telltale problems in their own applications, like excessive GC times, consumer rebalancing, or stuck threads. We help them with this, often investigating the error messages to help them pin down the problems.</a:t>
            </a:r>
          </a:p>
          <a:p>
            <a:pPr marL="171450" indent="-171450">
              <a:buFontTx/>
              <a:buChar char="-"/>
            </a:pPr>
            <a:endParaRPr lang="en-US" baseline="0" dirty="0" smtClean="0"/>
          </a:p>
          <a:p>
            <a:pPr marL="0" indent="0">
              <a:buFontTx/>
              <a:buNone/>
            </a:pPr>
            <a:r>
              <a:rPr lang="en-US" baseline="0" dirty="0" smtClean="0"/>
              <a:t>Outside of that, we monitor the entire ecosystem of components that make up Kafka</a:t>
            </a:r>
          </a:p>
          <a:p>
            <a:pPr marL="171450" indent="-171450">
              <a:buFontTx/>
              <a:buChar char="-"/>
            </a:pPr>
            <a:r>
              <a:rPr lang="en-US" baseline="0" dirty="0" smtClean="0"/>
              <a:t>This includes, of course, the brokers themselves</a:t>
            </a:r>
          </a:p>
          <a:p>
            <a:pPr marL="171450" indent="-171450">
              <a:buFontTx/>
              <a:buChar char="-"/>
            </a:pPr>
            <a:r>
              <a:rPr lang="en-US" baseline="0" dirty="0" smtClean="0"/>
              <a:t>We’re also responsible for all installations of Zookeeper, both the ones the underpin Kafka and the instances that support other applications</a:t>
            </a:r>
          </a:p>
          <a:p>
            <a:pPr marL="171450" indent="-171450">
              <a:buFontTx/>
              <a:buChar char="-"/>
            </a:pPr>
            <a:r>
              <a:rPr lang="en-US" baseline="0" dirty="0" smtClean="0"/>
              <a:t>Mirror Maker is the piece that is responsible for replicating messages between clusters</a:t>
            </a:r>
          </a:p>
          <a:p>
            <a:pPr marL="171450" indent="-171450">
              <a:buFontTx/>
              <a:buChar char="-"/>
            </a:pPr>
            <a:r>
              <a:rPr lang="en-US" baseline="0" dirty="0" smtClean="0"/>
              <a:t>We have an audit infrastructure that measures topic completeness and load times</a:t>
            </a:r>
          </a:p>
          <a:p>
            <a:pPr marL="171450" indent="-171450">
              <a:buFontTx/>
              <a:buChar char="-"/>
            </a:pPr>
            <a:r>
              <a:rPr lang="en-US" baseline="0" dirty="0" smtClean="0"/>
              <a:t>And we have </a:t>
            </a:r>
            <a:r>
              <a:rPr lang="en-US" baseline="0" dirty="0" err="1" smtClean="0"/>
              <a:t>RESTful</a:t>
            </a:r>
            <a:r>
              <a:rPr lang="en-US" baseline="0" dirty="0" smtClean="0"/>
              <a:t> interfaces to Kafka for producers and consumers that do not use the Java packages</a:t>
            </a:r>
          </a:p>
          <a:p>
            <a:pPr marL="171450" indent="-171450">
              <a:buFontTx/>
              <a:buChar char="-"/>
            </a:pPr>
            <a:endParaRPr lang="en-US" baseline="0" dirty="0" smtClean="0"/>
          </a:p>
          <a:p>
            <a:pPr marL="0" indent="0">
              <a:buFontTx/>
              <a:buNone/>
            </a:pPr>
            <a:r>
              <a:rPr lang="en-US" baseline="0" dirty="0" smtClean="0"/>
              <a:t>One of the best tools is to compare everything week over week. If the same spike in a metric happened last week, and the week before, there’s a good chance it’s normal. It can also indicate a performance problem at peak operation. And we can easily see when message traffic is trending upwards over time, and plan for expansions to match.</a:t>
            </a:r>
          </a:p>
        </p:txBody>
      </p:sp>
      <p:sp>
        <p:nvSpPr>
          <p:cNvPr id="4" name="Slide Number Placeholder 3"/>
          <p:cNvSpPr>
            <a:spLocks noGrp="1"/>
          </p:cNvSpPr>
          <p:nvPr>
            <p:ph type="sldNum" sz="quarter" idx="10"/>
          </p:nvPr>
        </p:nvSpPr>
        <p:spPr/>
        <p:txBody>
          <a:bodyPr/>
          <a:lstStyle/>
          <a:p>
            <a:fld id="{C82A3EF7-70D2-6F43-B2CC-06F0F10C8C22}" type="slidenum">
              <a:rPr lang="en-US" smtClean="0"/>
              <a:pPr/>
              <a:t>26</a:t>
            </a:fld>
            <a:endParaRPr lang="en-US" dirty="0"/>
          </a:p>
        </p:txBody>
      </p:sp>
    </p:spTree>
    <p:extLst>
      <p:ext uri="{BB962C8B-B14F-4D97-AF65-F5344CB8AC3E}">
        <p14:creationId xmlns:p14="http://schemas.microsoft.com/office/powerpoint/2010/main" val="2875359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We monitor many</a:t>
            </a:r>
            <a:r>
              <a:rPr lang="en-US" baseline="0" dirty="0" smtClean="0"/>
              <a:t> metrics for each of our components.</a:t>
            </a:r>
          </a:p>
          <a:p>
            <a:endParaRPr lang="en-US" baseline="0" dirty="0" smtClean="0"/>
          </a:p>
          <a:p>
            <a:r>
              <a:rPr lang="en-US" baseline="0" dirty="0" smtClean="0"/>
              <a:t>On the Kafka brokers, one of them trumps all others, and that is the under replicated partition count. A number of brokers in the cluster reporting a high and steady count usually indicates that a broker has gone offline. A quick count of one or two that goes away often indicates a traffic spike or a problem due to load. If this number is not zero, you’re working without a safety net. We also monitor the offline partition count, but if it is ever not zero, it’s already too late. If partitions are offline, we are losing data.</a:t>
            </a:r>
          </a:p>
          <a:p>
            <a:endParaRPr lang="en-US" baseline="0" dirty="0" smtClean="0"/>
          </a:p>
          <a:p>
            <a:r>
              <a:rPr lang="en-US" baseline="0" dirty="0" smtClean="0"/>
              <a:t>For </a:t>
            </a:r>
            <a:r>
              <a:rPr lang="en-US" baseline="0" dirty="0" err="1" smtClean="0"/>
              <a:t>utlization</a:t>
            </a:r>
            <a:r>
              <a:rPr lang="en-US" baseline="0" dirty="0" smtClean="0"/>
              <a:t>, there are several numbers we look at. The broker partitions count is the number of partitions (either as a leader or a follower) that each broker manages. We want this to be close to equal across all the brokers, but it’s not that simple because we also need to look at the data size of partitions on disk. Some topics are busier than others, so they have higher disk utilization. We need to strike a balance between the two numbers.</a:t>
            </a:r>
          </a:p>
          <a:p>
            <a:endParaRPr lang="en-US" dirty="0" smtClean="0"/>
          </a:p>
          <a:p>
            <a:pPr marL="0" indent="0">
              <a:buFontTx/>
              <a:buNone/>
            </a:pPr>
            <a:r>
              <a:rPr lang="en-US" baseline="0" dirty="0" smtClean="0"/>
              <a:t>We also watch the leader partition count. Ideally, we want all of the brokers to be the leader for the same number of partitions. This assures that load is balanced across the cluster. If it’s not even, we probably need to run a preferred replica election. Lastly, we’re also monitoring the network utilization, both the raw interface statistics and what Kafka is reporting for bytes in and bytes out. We want a smooth curve, with no unexpected dips and spikes.</a:t>
            </a:r>
          </a:p>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C82A3EF7-70D2-6F43-B2CC-06F0F10C8C22}" type="slidenum">
              <a:rPr lang="en-US" smtClean="0"/>
              <a:pPr/>
              <a:t>27</a:t>
            </a:fld>
            <a:endParaRPr lang="en-US" dirty="0"/>
          </a:p>
        </p:txBody>
      </p:sp>
    </p:spTree>
    <p:extLst>
      <p:ext uri="{BB962C8B-B14F-4D97-AF65-F5344CB8AC3E}">
        <p14:creationId xmlns:p14="http://schemas.microsoft.com/office/powerpoint/2010/main" val="23023085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Everything depends on Kafka, and Kafka depends on Zookeeper.</a:t>
            </a:r>
            <a:r>
              <a:rPr lang="en-US" baseline="0" dirty="0" smtClean="0"/>
              <a:t> </a:t>
            </a:r>
            <a:r>
              <a:rPr lang="en-US" dirty="0" smtClean="0"/>
              <a:t>In general, Zookeeper</a:t>
            </a:r>
            <a:r>
              <a:rPr lang="en-US" baseline="0" dirty="0" smtClean="0"/>
              <a:t> is a much simpler system, and so requires less active monitoring. Since we moved to solid state disks, the performance is not even a concern.</a:t>
            </a:r>
          </a:p>
          <a:p>
            <a:endParaRPr lang="en-US" baseline="0" dirty="0" smtClean="0"/>
          </a:p>
          <a:p>
            <a:pPr marL="0" indent="0">
              <a:buFontTx/>
              <a:buNone/>
            </a:pPr>
            <a:r>
              <a:rPr lang="en-US" baseline="0" dirty="0" smtClean="0"/>
              <a:t>The primary metric is the availability of the servers in the Zookeeper ensemble. If a server goes offline, or if two servers believe they are leader, we know there’s a problem to take care of.</a:t>
            </a:r>
          </a:p>
          <a:p>
            <a:pPr marL="0" indent="0">
              <a:buFontTx/>
              <a:buNone/>
            </a:pPr>
            <a:endParaRPr lang="en-US" baseline="0" dirty="0" smtClean="0"/>
          </a:p>
          <a:p>
            <a:pPr marL="0" indent="0">
              <a:buFontTx/>
              <a:buNone/>
            </a:pPr>
            <a:r>
              <a:rPr lang="en-US" baseline="0" dirty="0" smtClean="0"/>
              <a:t>We also monitor the average latency of requests. Lately, it’s always zero, but more than 20 or 25 milliseconds could start to cause problems. In part, this is because Zookeeper processes requests in serial, so each request delays the ones behind it. This is why we also monitor the number of outstanding requests. If the number starts to climb, it means that Zookeeper is being slow answering requests and we need to find out why.</a:t>
            </a:r>
          </a:p>
          <a:p>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28</a:t>
            </a:fld>
            <a:endParaRPr lang="en-US" dirty="0"/>
          </a:p>
        </p:txBody>
      </p:sp>
    </p:spTree>
    <p:extLst>
      <p:ext uri="{BB962C8B-B14F-4D97-AF65-F5344CB8AC3E}">
        <p14:creationId xmlns:p14="http://schemas.microsoft.com/office/powerpoint/2010/main" val="31351748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lnSpcReduction="10000"/>
          </a:bodyPr>
          <a:lstStyle/>
          <a:p>
            <a:r>
              <a:rPr lang="en-US" dirty="0" smtClean="0"/>
              <a:t>Mirror</a:t>
            </a:r>
            <a:r>
              <a:rPr lang="en-US" baseline="0" dirty="0" smtClean="0"/>
              <a:t> Maker is the tool used for replicating messages from one cluster to another. With over 20 clusters, we run a lot of these, and they’re a critical component in the data pipelines that serve offline processing. Mirror maker sits between two clusters, consuming all messages from the first and producing them to the second. One of the best metrics for us to monitor here is lag. I know I said that lag is a user problem, but in this case, mirror maker is the user. The lag metric tells us how far behind mirroring is.</a:t>
            </a:r>
          </a:p>
          <a:p>
            <a:endParaRPr lang="en-US" baseline="0" dirty="0" smtClean="0"/>
          </a:p>
          <a:p>
            <a:pPr marL="0" indent="0">
              <a:buFontTx/>
              <a:buNone/>
            </a:pPr>
            <a:r>
              <a:rPr lang="en-US" baseline="0" dirty="0" smtClean="0"/>
              <a:t>We also monitor dropped messages. Any increase over zero is unacceptable, as that means that we are losing data in our pipelines that serve monitoring and offline processing. This can happen if the mirror maker consumer is working, but the producer side fails for some reason (such as a misconfiguration or extended network problem)</a:t>
            </a:r>
          </a:p>
          <a:p>
            <a:pPr marL="171450" indent="-171450">
              <a:buFontTx/>
              <a:buChar char="-"/>
            </a:pPr>
            <a:endParaRPr lang="en-US" baseline="0" dirty="0" smtClean="0"/>
          </a:p>
          <a:p>
            <a:pPr marL="0" indent="0">
              <a:buFontTx/>
              <a:buNone/>
            </a:pPr>
            <a:r>
              <a:rPr lang="en-US" baseline="0" dirty="0" smtClean="0"/>
              <a:t>Audit is a custom system that we have put in place at LinkedIn to monitor the completeness and the latency of our data pipelines.</a:t>
            </a:r>
          </a:p>
          <a:p>
            <a:pPr marL="0" indent="0">
              <a:buFontTx/>
              <a:buNone/>
            </a:pPr>
            <a:r>
              <a:rPr lang="en-US" baseline="0" dirty="0" smtClean="0"/>
              <a:t>Each of our producers also produces information in separate messages about how many messages were produced.</a:t>
            </a:r>
          </a:p>
          <a:p>
            <a:pPr marL="0" indent="0">
              <a:buFontTx/>
              <a:buNone/>
            </a:pPr>
            <a:r>
              <a:rPr lang="en-US" baseline="0" dirty="0" smtClean="0"/>
              <a:t>Each tier has an audit consumer that reads all messages in the cluster and uses this information to determine if that tier has seen all of the messages that were produced upstream.</a:t>
            </a:r>
          </a:p>
          <a:p>
            <a:pPr marL="0" indent="0">
              <a:buFontTx/>
              <a:buNone/>
            </a:pPr>
            <a:r>
              <a:rPr lang="en-US" baseline="0" dirty="0" smtClean="0"/>
              <a:t>It also measure how long the messages took to get there. Again, because the audit consumer is a consumer, we monitor the lag.</a:t>
            </a:r>
          </a:p>
          <a:p>
            <a:pPr marL="0" indent="0">
              <a:buFontTx/>
              <a:buNone/>
            </a:pPr>
            <a:endParaRPr lang="en-US" baseline="0" dirty="0" smtClean="0"/>
          </a:p>
          <a:p>
            <a:pPr marL="0" indent="0">
              <a:buFontTx/>
              <a:buNone/>
            </a:pPr>
            <a:r>
              <a:rPr lang="en-US" baseline="0" dirty="0" smtClean="0"/>
              <a:t>The other piece of audit is the UI. This is responsible for reading all of the information the audit consumers produced and providing it in an easy to consume format.</a:t>
            </a:r>
          </a:p>
          <a:p>
            <a:pPr marL="171450" indent="-171450">
              <a:buFontTx/>
              <a:buChar char="-"/>
            </a:pPr>
            <a:r>
              <a:rPr lang="en-US" baseline="0" dirty="0" smtClean="0"/>
              <a:t>For audit, we also measure the lag. Do you see a pattern here? All consumers should monitor their own lag. If we have a problem with audit, and the audit consumer is lagging, it’s probably not an issue with actual data flow</a:t>
            </a:r>
          </a:p>
          <a:p>
            <a:pPr marL="171450" indent="-171450">
              <a:buFontTx/>
              <a:buChar char="-"/>
            </a:pPr>
            <a:r>
              <a:rPr lang="en-US" dirty="0" smtClean="0"/>
              <a:t>We also have a separate alert that goes out</a:t>
            </a:r>
            <a:r>
              <a:rPr lang="en-US" baseline="0" dirty="0" smtClean="0"/>
              <a:t> if completeness at any tier for a monitored topic is anything except 100 percent</a:t>
            </a:r>
          </a:p>
          <a:p>
            <a:pPr marL="171450" indent="-171450">
              <a:buFontTx/>
              <a:buChar char="-"/>
            </a:pPr>
            <a:endParaRPr lang="en-US" baseline="0" dirty="0" smtClean="0"/>
          </a:p>
          <a:p>
            <a:pPr marL="171450" indent="-171450">
              <a:buFontTx/>
              <a:buChar char="-"/>
            </a:pPr>
            <a:r>
              <a:rPr lang="en-US" baseline="0" dirty="0" smtClean="0"/>
              <a:t>In addition to the metrics, we have a web UI for audit that can show the completeness and latency in the pipeline for any topic at any time</a:t>
            </a:r>
          </a:p>
          <a:p>
            <a:pPr marL="171450" indent="-171450">
              <a:buFontTx/>
              <a:buChar char="-"/>
            </a:pPr>
            <a:r>
              <a:rPr lang="en-US" baseline="0" dirty="0" smtClean="0"/>
              <a:t>----- Meeting Notes (3/12/14 13:17) -----</a:t>
            </a:r>
          </a:p>
          <a:p>
            <a:pPr marL="171450" indent="-171450">
              <a:buFontTx/>
              <a:buChar char="-"/>
            </a:pPr>
            <a:r>
              <a:rPr lang="en-US" baseline="0" dirty="0" smtClean="0"/>
              <a:t>May be useful to show the topic graph here from the UI</a:t>
            </a:r>
          </a:p>
          <a:p>
            <a:pPr marL="171450" indent="-171450">
              <a:buFontTx/>
              <a:buChar char="-"/>
            </a:pPr>
            <a:r>
              <a:rPr lang="en-US" baseline="0" dirty="0" smtClean="0"/>
              <a:t>Just don't show a topic name</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29</a:t>
            </a:fld>
            <a:endParaRPr lang="en-US" dirty="0"/>
          </a:p>
        </p:txBody>
      </p:sp>
    </p:spTree>
    <p:extLst>
      <p:ext uri="{BB962C8B-B14F-4D97-AF65-F5344CB8AC3E}">
        <p14:creationId xmlns:p14="http://schemas.microsoft.com/office/powerpoint/2010/main" val="14205419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audit UI is a web application that shows a graph for each topic over time with information on the completeness</a:t>
            </a:r>
            <a:r>
              <a:rPr lang="en-US" baseline="0" dirty="0" smtClean="0"/>
              <a:t> of the topic. In this graph, we can see that for this topic, one of the tiers started reporting fewer events around 9:00 AM. This is actually a situation we’re aware of, and it’s due to performance issues on that particular broker and mirror makers. It catches up later in the day.</a:t>
            </a:r>
          </a:p>
          <a:p>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30</a:t>
            </a:fld>
            <a:endParaRPr lang="en-US" dirty="0"/>
          </a:p>
        </p:txBody>
      </p:sp>
    </p:spTree>
    <p:extLst>
      <p:ext uri="{BB962C8B-B14F-4D97-AF65-F5344CB8AC3E}">
        <p14:creationId xmlns:p14="http://schemas.microsoft.com/office/powerpoint/2010/main" val="27469564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Audit UI also shows a graph for how long it took each tier to receive messages. These</a:t>
            </a:r>
            <a:r>
              <a:rPr lang="en-US" baseline="0" dirty="0" smtClean="0"/>
              <a:t> times get higher for each tier further away from the producer. Here, we can see that the same tier that is showing fewer messages is showing a very high load time that started increasing several hours before completeness dropped, and has been dropping </a:t>
            </a:r>
            <a:r>
              <a:rPr lang="en-US" baseline="0" smtClean="0"/>
              <a:t>since then..</a:t>
            </a:r>
            <a:endParaRPr lang="en-US"/>
          </a:p>
        </p:txBody>
      </p:sp>
      <p:sp>
        <p:nvSpPr>
          <p:cNvPr id="4" name="Slide Number Placeholder 3"/>
          <p:cNvSpPr>
            <a:spLocks noGrp="1"/>
          </p:cNvSpPr>
          <p:nvPr>
            <p:ph type="sldNum" sz="quarter" idx="10"/>
          </p:nvPr>
        </p:nvSpPr>
        <p:spPr/>
        <p:txBody>
          <a:bodyPr/>
          <a:lstStyle/>
          <a:p>
            <a:fld id="{C82A3EF7-70D2-6F43-B2CC-06F0F10C8C22}" type="slidenum">
              <a:rPr lang="en-US" smtClean="0"/>
              <a:pPr/>
              <a:t>31</a:t>
            </a:fld>
            <a:endParaRPr lang="en-US" dirty="0"/>
          </a:p>
        </p:txBody>
      </p:sp>
    </p:spTree>
    <p:extLst>
      <p:ext uri="{BB962C8B-B14F-4D97-AF65-F5344CB8AC3E}">
        <p14:creationId xmlns:p14="http://schemas.microsoft.com/office/powerpoint/2010/main" val="3598882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So who are we, and why are we qualified to stand up here?</a:t>
            </a:r>
          </a:p>
          <a:p>
            <a:endParaRPr lang="en-US" dirty="0" smtClean="0"/>
          </a:p>
          <a:p>
            <a:pPr marL="171450" indent="-171450">
              <a:buFontTx/>
              <a:buChar char="-"/>
            </a:pPr>
            <a:r>
              <a:rPr lang="en-US" dirty="0" smtClean="0"/>
              <a:t>We, along with one of our colleagues who</a:t>
            </a:r>
            <a:r>
              <a:rPr lang="en-US" baseline="0" dirty="0" smtClean="0"/>
              <a:t> is back in Mountain View furiously pushing bytes around, are the Kafka SRE team at LinkedIn</a:t>
            </a:r>
          </a:p>
          <a:p>
            <a:pPr marL="171450" indent="-171450">
              <a:buFontTx/>
              <a:buChar char="-"/>
            </a:pPr>
            <a:endParaRPr lang="en-US" baseline="0" dirty="0" smtClean="0"/>
          </a:p>
          <a:p>
            <a:pPr marL="171450" indent="-171450">
              <a:buFontTx/>
              <a:buChar char="-"/>
            </a:pPr>
            <a:r>
              <a:rPr lang="en-US" baseline="0" dirty="0" smtClean="0"/>
              <a:t>SRE stands for Site Reliability Engineering. Many of you, like us before we started in this role, may not be familiar with the title.</a:t>
            </a:r>
          </a:p>
          <a:p>
            <a:pPr marL="0" indent="0">
              <a:buFontTx/>
              <a:buNone/>
            </a:pPr>
            <a:r>
              <a:rPr lang="en-US" baseline="0" dirty="0" smtClean="0"/>
              <a:t>SRE combines several roles that fit together into one Operations position</a:t>
            </a:r>
          </a:p>
          <a:p>
            <a:pPr marL="0" indent="0">
              <a:buFontTx/>
              <a:buNone/>
            </a:pPr>
            <a:endParaRPr lang="en-US" baseline="0" dirty="0" smtClean="0"/>
          </a:p>
          <a:p>
            <a:pPr marL="171450" indent="-171450">
              <a:buFontTx/>
              <a:buChar char="-"/>
            </a:pPr>
            <a:r>
              <a:rPr lang="en-US" baseline="0" dirty="0" smtClean="0"/>
              <a:t>Foremost, we are administrators. We manage all of the systems in our area</a:t>
            </a:r>
          </a:p>
          <a:p>
            <a:pPr marL="171450" indent="-171450">
              <a:buFontTx/>
              <a:buChar char="-"/>
            </a:pPr>
            <a:r>
              <a:rPr lang="en-US" baseline="0" dirty="0" smtClean="0"/>
              <a:t>We are also architects. We do capacity planning for our deployments, plan out our infrastructure in new datacenters, and make sure all the pieces fit together</a:t>
            </a:r>
          </a:p>
          <a:p>
            <a:pPr marL="171450" indent="-171450">
              <a:buFontTx/>
              <a:buChar char="-"/>
            </a:pPr>
            <a:r>
              <a:rPr lang="en-US" baseline="0" dirty="0" smtClean="0"/>
              <a:t>And we are also developers. We identify tools we need, both to make our jobs easier and to keep our users happy, and we write and maintain them.</a:t>
            </a:r>
          </a:p>
          <a:p>
            <a:pPr marL="171450" indent="-171450">
              <a:buFontTx/>
              <a:buChar char="-"/>
            </a:pPr>
            <a:endParaRPr lang="en-US" baseline="0" dirty="0" smtClean="0"/>
          </a:p>
          <a:p>
            <a:pPr marL="171450" indent="-171450">
              <a:buFontTx/>
              <a:buChar char="-"/>
            </a:pPr>
            <a:r>
              <a:rPr lang="en-US" baseline="0" dirty="0" smtClean="0"/>
              <a:t>At the end of the day, our job is to keep the site running, always.</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4</a:t>
            </a:fld>
            <a:endParaRPr lang="en-US" dirty="0"/>
          </a:p>
        </p:txBody>
      </p:sp>
    </p:spTree>
    <p:extLst>
      <p:ext uri="{BB962C8B-B14F-4D97-AF65-F5344CB8AC3E}">
        <p14:creationId xmlns:p14="http://schemas.microsoft.com/office/powerpoint/2010/main" val="21671594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Now</a:t>
            </a:r>
            <a:r>
              <a:rPr lang="en-US" baseline="0" dirty="0" smtClean="0"/>
              <a:t> that we are monitoring Kafka, we can tune it for ideal performance.</a:t>
            </a:r>
          </a:p>
          <a:p>
            <a:endParaRPr lang="en-US" baseline="0" dirty="0" smtClean="0"/>
          </a:p>
          <a:p>
            <a:r>
              <a:rPr lang="en-US" baseline="0" dirty="0" smtClean="0"/>
              <a:t>The application itself is quite efficient at what it does, so what is left for us is to provide the best environment for it to work in.</a:t>
            </a:r>
          </a:p>
          <a:p>
            <a:r>
              <a:rPr lang="en-US" baseline="0" dirty="0" smtClean="0"/>
              <a:t>This means tuning the hardware, operating system, and the Java environment.</a:t>
            </a:r>
            <a:endParaRPr lang="en-US" dirty="0" smtClean="0"/>
          </a:p>
          <a:p>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32</a:t>
            </a:fld>
            <a:endParaRPr lang="en-US" dirty="0"/>
          </a:p>
        </p:txBody>
      </p:sp>
    </p:spTree>
    <p:extLst>
      <p:ext uri="{BB962C8B-B14F-4D97-AF65-F5344CB8AC3E}">
        <p14:creationId xmlns:p14="http://schemas.microsoft.com/office/powerpoint/2010/main" val="25129315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 As with</a:t>
            </a:r>
            <a:r>
              <a:rPr lang="en-US" baseline="0" dirty="0" smtClean="0"/>
              <a:t> almost any application, swapping is one of the worst things that can happen to us.</a:t>
            </a:r>
          </a:p>
          <a:p>
            <a:r>
              <a:rPr lang="en-US" baseline="0" dirty="0" smtClean="0"/>
              <a:t>All of our brokers have </a:t>
            </a:r>
            <a:r>
              <a:rPr lang="en-US" baseline="0" dirty="0" err="1" smtClean="0"/>
              <a:t>swappiness</a:t>
            </a:r>
            <a:r>
              <a:rPr lang="en-US" baseline="0" dirty="0" smtClean="0"/>
              <a:t> set to zero. We also avoid running other applications on the </a:t>
            </a:r>
            <a:r>
              <a:rPr lang="en-US" baseline="0" dirty="0" err="1" smtClean="0"/>
              <a:t>kafka</a:t>
            </a:r>
            <a:r>
              <a:rPr lang="en-US" baseline="0" dirty="0" smtClean="0"/>
              <a:t> brokers to decrease contention for resources</a:t>
            </a:r>
          </a:p>
          <a:p>
            <a:endParaRPr lang="en-US" baseline="0" dirty="0" smtClean="0"/>
          </a:p>
          <a:p>
            <a:pPr marL="171450" indent="-171450">
              <a:buFontTx/>
              <a:buChar char="-"/>
            </a:pPr>
            <a:r>
              <a:rPr lang="en-US" baseline="0" dirty="0" smtClean="0"/>
              <a:t>We also tune the kernel to allow more dirty pages, and allow longer intervals between forced flushes</a:t>
            </a:r>
          </a:p>
          <a:p>
            <a:pPr marL="171450" indent="-171450">
              <a:buFontTx/>
              <a:buChar char="-"/>
            </a:pPr>
            <a:r>
              <a:rPr lang="en-US" baseline="0" dirty="0" smtClean="0"/>
              <a:t>But we allow less dirty cache memory</a:t>
            </a:r>
          </a:p>
          <a:p>
            <a:pPr marL="171450" indent="-171450">
              <a:buFontTx/>
              <a:buChar char="-"/>
            </a:pPr>
            <a:endParaRPr lang="en-US" baseline="0" dirty="0" smtClean="0"/>
          </a:p>
          <a:p>
            <a:pPr marL="171450" indent="-171450">
              <a:buFontTx/>
              <a:buChar char="-"/>
            </a:pPr>
            <a:r>
              <a:rPr lang="en-US" baseline="0" dirty="0" smtClean="0"/>
              <a:t>On the hardware side, the most important thing is to have a lot of disk throughput available for Kafka.</a:t>
            </a:r>
          </a:p>
          <a:p>
            <a:pPr marL="171450" indent="-171450">
              <a:buFontTx/>
              <a:buChar char="-"/>
            </a:pPr>
            <a:r>
              <a:rPr lang="en-US" baseline="0" dirty="0" smtClean="0"/>
              <a:t>To accomplish this, we make sure we have dedicated disk for Kafka data, and spread it out over as many spindles as possible. We use a RAID 10 configuration over 14 disks.</a:t>
            </a:r>
          </a:p>
          <a:p>
            <a:pPr marL="171450" indent="-171450">
              <a:buFontTx/>
              <a:buChar char="-"/>
            </a:pPr>
            <a:r>
              <a:rPr lang="en-US" baseline="0" dirty="0" smtClean="0"/>
              <a:t>We increase the commit interval for this mount point. Because we’re replicating data out to multiple brokers, we’re willing to tolerate the risk that comes with a system crash</a:t>
            </a:r>
          </a:p>
          <a:p>
            <a:pPr marL="171450" indent="-171450">
              <a:buFontTx/>
              <a:buChar char="-"/>
            </a:pPr>
            <a:endParaRPr lang="en-US" baseline="0" dirty="0" smtClean="0"/>
          </a:p>
          <a:p>
            <a:pPr marL="171450" indent="-171450">
              <a:buFontTx/>
              <a:buChar char="-"/>
            </a:pPr>
            <a:r>
              <a:rPr lang="en-US" baseline="0" dirty="0" smtClean="0"/>
              <a:t>----- Meeting Notes (3/12/14 13:17) -----</a:t>
            </a:r>
          </a:p>
          <a:p>
            <a:pPr marL="171450" indent="-171450">
              <a:buFontTx/>
              <a:buChar char="-"/>
            </a:pPr>
            <a:r>
              <a:rPr lang="en-US" baseline="0" dirty="0" smtClean="0"/>
              <a:t>Put the tuning in the speaker notes</a:t>
            </a:r>
          </a:p>
        </p:txBody>
      </p:sp>
      <p:sp>
        <p:nvSpPr>
          <p:cNvPr id="4" name="Slide Number Placeholder 3"/>
          <p:cNvSpPr>
            <a:spLocks noGrp="1"/>
          </p:cNvSpPr>
          <p:nvPr>
            <p:ph type="sldNum" sz="quarter" idx="10"/>
          </p:nvPr>
        </p:nvSpPr>
        <p:spPr/>
        <p:txBody>
          <a:bodyPr/>
          <a:lstStyle/>
          <a:p>
            <a:fld id="{C82A3EF7-70D2-6F43-B2CC-06F0F10C8C22}" type="slidenum">
              <a:rPr lang="en-US" smtClean="0"/>
              <a:pPr/>
              <a:t>33</a:t>
            </a:fld>
            <a:endParaRPr lang="en-US" dirty="0"/>
          </a:p>
        </p:txBody>
      </p:sp>
    </p:spTree>
    <p:extLst>
      <p:ext uri="{BB962C8B-B14F-4D97-AF65-F5344CB8AC3E}">
        <p14:creationId xmlns:p14="http://schemas.microsoft.com/office/powerpoint/2010/main" val="14391256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a:t>
            </a:r>
            <a:r>
              <a:rPr lang="en-US" baseline="0" dirty="0" smtClean="0"/>
              <a:t> other side of the environment is Java, and when we’re talking about tuning Java, of course we really mean</a:t>
            </a:r>
          </a:p>
        </p:txBody>
      </p:sp>
      <p:sp>
        <p:nvSpPr>
          <p:cNvPr id="4" name="Slide Number Placeholder 3"/>
          <p:cNvSpPr>
            <a:spLocks noGrp="1"/>
          </p:cNvSpPr>
          <p:nvPr>
            <p:ph type="sldNum" sz="quarter" idx="10"/>
          </p:nvPr>
        </p:nvSpPr>
        <p:spPr/>
        <p:txBody>
          <a:bodyPr/>
          <a:lstStyle/>
          <a:p>
            <a:fld id="{C82A3EF7-70D2-6F43-B2CC-06F0F10C8C22}" type="slidenum">
              <a:rPr lang="en-US" smtClean="0"/>
              <a:pPr/>
              <a:t>34</a:t>
            </a:fld>
            <a:endParaRPr lang="en-US" dirty="0"/>
          </a:p>
        </p:txBody>
      </p:sp>
    </p:spTree>
    <p:extLst>
      <p:ext uri="{BB962C8B-B14F-4D97-AF65-F5344CB8AC3E}">
        <p14:creationId xmlns:p14="http://schemas.microsoft.com/office/powerpoint/2010/main" val="6930080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Garbage collection. To most, this is a dark art that requires</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Archaic knowledge and sacrificing small animals.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could spend hours talking about and not even scratch the surface, but in this case we can make it a lot easier.</a:t>
            </a:r>
          </a:p>
          <a:p>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35</a:t>
            </a:fld>
            <a:endParaRPr lang="en-US" dirty="0"/>
          </a:p>
        </p:txBody>
      </p:sp>
    </p:spTree>
    <p:extLst>
      <p:ext uri="{BB962C8B-B14F-4D97-AF65-F5344CB8AC3E}">
        <p14:creationId xmlns:p14="http://schemas.microsoft.com/office/powerpoint/2010/main" val="41627077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fontScale="92500"/>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first step is that you should run JDK 7. Specifically, update 51. We tested update 21 for a while, and it still had significant bugs, but update 51 has been performing well.</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In addition to other improvements in the JVM, this gives us</a:t>
            </a:r>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The G1 Collector. If you haven’t looked into this yet, you’re going to be pleasantly surprised.</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goal with G1 is to provide consistent GC intervals, and to do so with a minimum of tuning. For many applications, it takes the pain out of tuning Java.</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dirty="0" smtClean="0"/>
              <a:t>For the most part, you are able to set the size of your heap</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dirty="0" smtClean="0"/>
              <a:t>Then designate your desired GC pause time in milliseconds, which is the length of time you would like most of your GCs to be</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dirty="0" smtClean="0"/>
              <a:t>Importantly, do not set the New</a:t>
            </a:r>
            <a:r>
              <a:rPr lang="en-US" baseline="0" dirty="0" smtClean="0"/>
              <a:t> size, or ratio. If you do, it overrides the pause time target.</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G1 will then</a:t>
            </a:r>
            <a:r>
              <a:rPr lang="en-US" baseline="0" dirty="0" smtClean="0"/>
              <a:t> do its best to meet the goal you specified. It’s not a guarantee, and you need to tune the target to get it in the right range for your application.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For Kafka brokers, we have been able to reduce the total time spent in GC by an order of magnitude from JDK 6</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We also have a steady, predictable GC interval of 20 to 22 milliseconds for each young GC</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We also have virtually eliminated full GCs. The only time we will see a full GC is if there is a load spike on a cluster, and it is generally only one, and then back to normal.</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endParaRPr lang="en-US" dirty="0"/>
          </a:p>
          <a:p>
            <a:r>
              <a:rPr lang="en-US" dirty="0"/>
              <a:t>----- Meeting Notes (3/12/14 13:17) -----</a:t>
            </a:r>
          </a:p>
          <a:p>
            <a:r>
              <a:rPr lang="en-US" dirty="0"/>
              <a:t>Add percentage of CPU time in </a:t>
            </a:r>
            <a:r>
              <a:rPr lang="en-US" dirty="0" smtClean="0"/>
              <a:t>GC</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36</a:t>
            </a:fld>
            <a:endParaRPr lang="en-US" dirty="0"/>
          </a:p>
        </p:txBody>
      </p:sp>
    </p:spTree>
    <p:extLst>
      <p:ext uri="{BB962C8B-B14F-4D97-AF65-F5344CB8AC3E}">
        <p14:creationId xmlns:p14="http://schemas.microsoft.com/office/powerpoint/2010/main" val="4632669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Kafka 0.8.1 is now</a:t>
            </a:r>
            <a:r>
              <a:rPr lang="en-US" baseline="0" dirty="0" smtClean="0"/>
              <a:t> out, and we are looking forwards to the next version. In 0.8.2, we are going to see</a:t>
            </a:r>
          </a:p>
          <a:p>
            <a:endParaRPr lang="en-US" baseline="0" dirty="0" smtClean="0"/>
          </a:p>
          <a:p>
            <a:pPr marL="171450" indent="-171450">
              <a:buFontTx/>
              <a:buChar char="-"/>
            </a:pPr>
            <a:r>
              <a:rPr lang="en-US" baseline="0" dirty="0" smtClean="0"/>
              <a:t>Consumer offsets are going to be moved out of Zookeeper, and into the broker. This will ease the strain on Zookeeper and also makes sure all of the offsets are canonical in the same place</a:t>
            </a:r>
          </a:p>
          <a:p>
            <a:pPr marL="171450" indent="-171450">
              <a:buFontTx/>
              <a:buChar char="-"/>
            </a:pPr>
            <a:r>
              <a:rPr lang="en-US" baseline="0" dirty="0" smtClean="0"/>
              <a:t>We are also getting support for deleting topics from a cluster.</a:t>
            </a:r>
          </a:p>
          <a:p>
            <a:pPr marL="171450" indent="-171450">
              <a:buFontTx/>
              <a:buChar char="-"/>
            </a:pPr>
            <a:endParaRPr lang="en-US" baseline="0" dirty="0" smtClean="0"/>
          </a:p>
          <a:p>
            <a:pPr marL="171450" indent="-171450">
              <a:buFontTx/>
              <a:buChar char="-"/>
            </a:pPr>
            <a:r>
              <a:rPr lang="en-US" baseline="0" dirty="0" smtClean="0"/>
              <a:t>Further down the road, and available in beta, there is a new producer coming. It will provide throughput improvements over the current producer</a:t>
            </a:r>
          </a:p>
        </p:txBody>
      </p:sp>
      <p:sp>
        <p:nvSpPr>
          <p:cNvPr id="4" name="Slide Number Placeholder 3"/>
          <p:cNvSpPr>
            <a:spLocks noGrp="1"/>
          </p:cNvSpPr>
          <p:nvPr>
            <p:ph type="sldNum" sz="quarter" idx="10"/>
          </p:nvPr>
        </p:nvSpPr>
        <p:spPr/>
        <p:txBody>
          <a:bodyPr/>
          <a:lstStyle/>
          <a:p>
            <a:fld id="{C82A3EF7-70D2-6F43-B2CC-06F0F10C8C22}" type="slidenum">
              <a:rPr lang="en-US" smtClean="0"/>
              <a:pPr/>
              <a:t>38</a:t>
            </a:fld>
            <a:endParaRPr lang="en-US" dirty="0"/>
          </a:p>
        </p:txBody>
      </p:sp>
    </p:spTree>
    <p:extLst>
      <p:ext uri="{BB962C8B-B14F-4D97-AF65-F5344CB8AC3E}">
        <p14:creationId xmlns:p14="http://schemas.microsoft.com/office/powerpoint/2010/main" val="32284259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On the operational side of Kafka, we have no end of projects to work on. A few of the big ones are</a:t>
            </a:r>
          </a:p>
          <a:p>
            <a:endParaRPr lang="en-US" dirty="0" smtClean="0"/>
          </a:p>
          <a:p>
            <a:pPr marL="171450" indent="-171450">
              <a:buFontTx/>
              <a:buChar char="-"/>
            </a:pPr>
            <a:r>
              <a:rPr lang="en-US" dirty="0" smtClean="0"/>
              <a:t>Learning to share. The tools</a:t>
            </a:r>
            <a:r>
              <a:rPr lang="en-US" baseline="0" dirty="0" smtClean="0"/>
              <a:t> that we have developed around </a:t>
            </a:r>
            <a:r>
              <a:rPr lang="en-US" baseline="0" dirty="0" err="1" smtClean="0"/>
              <a:t>QoS</a:t>
            </a:r>
            <a:r>
              <a:rPr lang="en-US" baseline="0" dirty="0" smtClean="0"/>
              <a:t> and cluster balancing have some dependencies on internal systems at LinkedIn. We’re working on decoupling those so we can contribute the tools back to the Apache project</a:t>
            </a:r>
          </a:p>
          <a:p>
            <a:pPr marL="171450" indent="-171450">
              <a:buFontTx/>
              <a:buChar char="-"/>
            </a:pPr>
            <a:r>
              <a:rPr lang="en-US" baseline="0" dirty="0" smtClean="0"/>
              <a:t>We are going to expand the cluster balance script to provide for shrinking a cluster by removing all partitions from a broker so it can be safely shut down</a:t>
            </a:r>
          </a:p>
          <a:p>
            <a:pPr marL="171450" indent="-171450">
              <a:buFontTx/>
              <a:buChar char="-"/>
            </a:pPr>
            <a:r>
              <a:rPr lang="en-US" baseline="0" dirty="0" smtClean="0"/>
              <a:t>With so many cluster, discrepancies between cluster and topic configurations are inevitable. We are starting work on a tool to examine two clusters and show all of the differences between them</a:t>
            </a:r>
          </a:p>
          <a:p>
            <a:pPr marL="171450" indent="-171450">
              <a:buFontTx/>
              <a:buChar char="-"/>
            </a:pPr>
            <a:endParaRPr lang="en-US" baseline="0" dirty="0" smtClean="0"/>
          </a:p>
          <a:p>
            <a:pPr marL="171450" indent="-171450">
              <a:buFontTx/>
              <a:buChar char="-"/>
            </a:pPr>
            <a:r>
              <a:rPr lang="en-US" baseline="0" dirty="0" smtClean="0"/>
              <a:t>We also continue to improve our monitoring systems</a:t>
            </a:r>
          </a:p>
          <a:p>
            <a:pPr marL="171450" indent="-171450">
              <a:buFontTx/>
              <a:buChar char="-"/>
            </a:pPr>
            <a:r>
              <a:rPr lang="en-US" baseline="0" dirty="0" smtClean="0"/>
              <a:t>We are developing dashboards for Zookeeper, Kafka brokers, and Kafka mirror makers to provide easier access to the metrics</a:t>
            </a:r>
          </a:p>
          <a:p>
            <a:pPr marL="171450" indent="-171450">
              <a:buFontTx/>
              <a:buChar char="-"/>
            </a:pPr>
            <a:r>
              <a:rPr lang="en-US" baseline="0" dirty="0" smtClean="0"/>
              <a:t>And along the lines of comparing metrics week over week, we want to be able to more easily identify usage trends over time to make planning much simpler</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39</a:t>
            </a:fld>
            <a:endParaRPr lang="en-US" dirty="0"/>
          </a:p>
        </p:txBody>
      </p:sp>
    </p:spTree>
    <p:extLst>
      <p:ext uri="{BB962C8B-B14F-4D97-AF65-F5344CB8AC3E}">
        <p14:creationId xmlns:p14="http://schemas.microsoft.com/office/powerpoint/2010/main" val="951472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So how can you get more involved in the Kafka community?</a:t>
            </a:r>
          </a:p>
          <a:p>
            <a:endParaRPr lang="en-US" dirty="0" smtClean="0"/>
          </a:p>
          <a:p>
            <a:pPr marL="171450" indent="-171450">
              <a:buFontTx/>
              <a:buChar char="-"/>
            </a:pPr>
            <a:r>
              <a:rPr lang="en-US" dirty="0" smtClean="0"/>
              <a:t>The most obvious answer is to go </a:t>
            </a:r>
            <a:r>
              <a:rPr lang="en-US" dirty="0" err="1" smtClean="0"/>
              <a:t>apache.kafka.org</a:t>
            </a:r>
            <a:r>
              <a:rPr lang="en-US" dirty="0" smtClean="0"/>
              <a:t>.</a:t>
            </a:r>
            <a:r>
              <a:rPr lang="en-US" baseline="0" dirty="0" smtClean="0"/>
              <a:t> From there you can</a:t>
            </a:r>
          </a:p>
          <a:p>
            <a:pPr marL="171450" indent="-171450">
              <a:buFontTx/>
              <a:buChar char="-"/>
            </a:pPr>
            <a:r>
              <a:rPr lang="en-US" baseline="0" dirty="0" smtClean="0"/>
              <a:t>Join the mailing lists, either on the development or the user side</a:t>
            </a:r>
          </a:p>
          <a:p>
            <a:pPr marL="171450" indent="-171450">
              <a:buFontTx/>
              <a:buChar char="-"/>
            </a:pPr>
            <a:r>
              <a:rPr lang="en-US" baseline="0" dirty="0" smtClean="0"/>
              <a:t>You can also dive into the source repository, and work on and contribute your own tools back.</a:t>
            </a:r>
          </a:p>
          <a:p>
            <a:pPr marL="171450" indent="-171450">
              <a:buFontTx/>
              <a:buChar char="-"/>
            </a:pPr>
            <a:endParaRPr lang="en-US" baseline="0" dirty="0" smtClean="0"/>
          </a:p>
          <a:p>
            <a:pPr marL="0" indent="0">
              <a:buFontTx/>
              <a:buNone/>
            </a:pPr>
            <a:r>
              <a:rPr lang="en-US" baseline="0" dirty="0" smtClean="0"/>
              <a:t>Kafka may be young, but it’s a critical piece of data infrastructure for many of us.</a:t>
            </a:r>
          </a:p>
        </p:txBody>
      </p:sp>
      <p:sp>
        <p:nvSpPr>
          <p:cNvPr id="4" name="Slide Number Placeholder 3"/>
          <p:cNvSpPr>
            <a:spLocks noGrp="1"/>
          </p:cNvSpPr>
          <p:nvPr>
            <p:ph type="sldNum" sz="quarter" idx="10"/>
          </p:nvPr>
        </p:nvSpPr>
        <p:spPr/>
        <p:txBody>
          <a:bodyPr/>
          <a:lstStyle/>
          <a:p>
            <a:fld id="{C82A3EF7-70D2-6F43-B2CC-06F0F10C8C22}" type="slidenum">
              <a:rPr lang="en-US" smtClean="0"/>
              <a:pPr/>
              <a:t>40</a:t>
            </a:fld>
            <a:endParaRPr lang="en-US" dirty="0"/>
          </a:p>
        </p:txBody>
      </p:sp>
    </p:spTree>
    <p:extLst>
      <p:ext uri="{BB962C8B-B14F-4D97-AF65-F5344CB8AC3E}">
        <p14:creationId xmlns:p14="http://schemas.microsoft.com/office/powerpoint/2010/main" val="26539233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We’ll take some time now to answer any questions you have, but</a:t>
            </a:r>
            <a:r>
              <a:rPr lang="en-US" baseline="0" dirty="0" smtClean="0"/>
              <a:t> you can also contact us with any you have later. We’re always happy to answer questions.</a:t>
            </a:r>
          </a:p>
          <a:p>
            <a:endParaRPr lang="en-US" baseline="0" dirty="0" smtClean="0"/>
          </a:p>
          <a:p>
            <a:r>
              <a:rPr lang="en-US" baseline="0" dirty="0" smtClean="0"/>
              <a:t>We both read and respond on the Kafka users mailing list.</a:t>
            </a:r>
          </a:p>
          <a:p>
            <a:r>
              <a:rPr lang="en-US" baseline="0" dirty="0" smtClean="0"/>
              <a:t>You can also contact us directly.</a:t>
            </a:r>
          </a:p>
          <a:p>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41</a:t>
            </a:fld>
            <a:endParaRPr lang="en-US" dirty="0"/>
          </a:p>
        </p:txBody>
      </p:sp>
    </p:spTree>
    <p:extLst>
      <p:ext uri="{BB962C8B-B14F-4D97-AF65-F5344CB8AC3E}">
        <p14:creationId xmlns:p14="http://schemas.microsoft.com/office/powerpoint/2010/main" val="41636450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 this section, we will take a little time to go over Kafka at a high level for those who may be</a:t>
            </a:r>
            <a:r>
              <a:rPr lang="en-US" baseline="0" dirty="0" smtClean="0"/>
              <a:t> new it.</a:t>
            </a:r>
          </a:p>
          <a:p>
            <a:r>
              <a:rPr lang="en-US" baseline="0" dirty="0" smtClean="0"/>
              <a:t>This will give us a level playing field to work with, and make sure that we’re all using the same terminology.</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5</a:t>
            </a:fld>
            <a:endParaRPr lang="en-US" dirty="0"/>
          </a:p>
        </p:txBody>
      </p:sp>
    </p:spTree>
    <p:extLst>
      <p:ext uri="{BB962C8B-B14F-4D97-AF65-F5344CB8AC3E}">
        <p14:creationId xmlns:p14="http://schemas.microsoft.com/office/powerpoint/2010/main" val="3101776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your first clue – we’re not talking about this guy.</a:t>
            </a:r>
            <a:endParaRPr lang="en-US" dirty="0"/>
          </a:p>
        </p:txBody>
      </p:sp>
      <p:sp>
        <p:nvSpPr>
          <p:cNvPr id="4" name="Slide Number Placeholder 3"/>
          <p:cNvSpPr>
            <a:spLocks noGrp="1"/>
          </p:cNvSpPr>
          <p:nvPr>
            <p:ph type="sldNum" sz="quarter" idx="10"/>
          </p:nvPr>
        </p:nvSpPr>
        <p:spPr/>
        <p:txBody>
          <a:bodyPr/>
          <a:lstStyle/>
          <a:p>
            <a:fld id="{C82A3EF7-70D2-6F43-B2CC-06F0F10C8C22}" type="slidenum">
              <a:rPr lang="en-US" smtClean="0"/>
              <a:pPr/>
              <a:t>6</a:t>
            </a:fld>
            <a:endParaRPr lang="en-US" dirty="0"/>
          </a:p>
        </p:txBody>
      </p:sp>
    </p:spTree>
    <p:extLst>
      <p:ext uri="{BB962C8B-B14F-4D97-AF65-F5344CB8AC3E}">
        <p14:creationId xmlns:p14="http://schemas.microsoft.com/office/powerpoint/2010/main" val="3330302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Kafka is a publish-subscribe messaging system, in which there are four components:</a:t>
            </a:r>
          </a:p>
          <a:p>
            <a:r>
              <a:rPr lang="en-US" dirty="0" smtClean="0"/>
              <a:t>	- Broker (what we call the Kafka server)</a:t>
            </a:r>
          </a:p>
          <a:p>
            <a:r>
              <a:rPr lang="en-US" dirty="0" smtClean="0"/>
              <a:t>	- Zookeeper</a:t>
            </a:r>
            <a:r>
              <a:rPr lang="en-US" baseline="0" dirty="0" smtClean="0"/>
              <a:t> (which serves as a data store for information about the cluster and consumers)</a:t>
            </a:r>
            <a:endParaRPr lang="en-US" dirty="0" smtClean="0"/>
          </a:p>
          <a:p>
            <a:r>
              <a:rPr lang="en-US" dirty="0" smtClean="0"/>
              <a:t>	- Producer (sends data into the system)</a:t>
            </a:r>
          </a:p>
          <a:p>
            <a:r>
              <a:rPr lang="en-US" dirty="0" smtClean="0"/>
              <a:t>	- Consumer (reads data out of the system)</a:t>
            </a:r>
          </a:p>
          <a:p>
            <a:endParaRPr lang="en-US" dirty="0" smtClean="0"/>
          </a:p>
          <a:p>
            <a:r>
              <a:rPr lang="en-US" dirty="0" smtClean="0"/>
              <a:t>Data is organized</a:t>
            </a:r>
            <a:r>
              <a:rPr lang="en-US" baseline="0" dirty="0" smtClean="0"/>
              <a:t> into topics (here we show a topic named “A”) and topics are split into partitions (we have partitions 0 and 1 here).</a:t>
            </a:r>
          </a:p>
          <a:p>
            <a:r>
              <a:rPr lang="en-US" baseline="0" dirty="0" smtClean="0"/>
              <a:t>A “message” is a discrete unit of data within Kafka. Producers create messages and send them into the system. The broker stores them, and any number of consumers can then read those messages. </a:t>
            </a:r>
          </a:p>
          <a:p>
            <a:endParaRPr lang="en-US" dirty="0" smtClean="0"/>
          </a:p>
          <a:p>
            <a:r>
              <a:rPr lang="en-US" dirty="0" smtClean="0"/>
              <a:t>In order to provide scalability,</a:t>
            </a:r>
            <a:r>
              <a:rPr lang="en-US" baseline="0" dirty="0" smtClean="0"/>
              <a:t> we have multiple brokers. By spreading out the partitions, we can handle more messages in any topic.</a:t>
            </a:r>
          </a:p>
          <a:p>
            <a:r>
              <a:rPr lang="en-US" baseline="0" dirty="0" smtClean="0"/>
              <a:t>This also provides redundancy. We can now replicate partitions on separate brokers. When we do this, one broker is the designated “leader” for each partition. This is the only broker that producers and consumers connect to for that partition. The brokers that hold the replicas are designated “followers” and all they do with the partition is keep it in sync with the leader.</a:t>
            </a:r>
          </a:p>
          <a:p>
            <a:endParaRPr lang="en-US" baseline="0" dirty="0" smtClean="0"/>
          </a:p>
          <a:p>
            <a:r>
              <a:rPr lang="en-US" baseline="0" dirty="0" smtClean="0"/>
              <a:t>When a broker fails, one of the brokers holding an in-sync replica takes over as the leader for the partition. The producer and consumer clients have logic built-in to automatically rebalance and find the new leader when the cluster changes like this. When the original broker comes back online, it gets its replicas back in sync, and then it functions as the follower. It does not become the leader again until something else happens to the cluster (such as a manual change of leaders, or another broker going offline).</a:t>
            </a:r>
          </a:p>
        </p:txBody>
      </p:sp>
      <p:sp>
        <p:nvSpPr>
          <p:cNvPr id="4" name="Slide Number Placeholder 3"/>
          <p:cNvSpPr>
            <a:spLocks noGrp="1"/>
          </p:cNvSpPr>
          <p:nvPr>
            <p:ph type="sldNum" sz="quarter" idx="10"/>
          </p:nvPr>
        </p:nvSpPr>
        <p:spPr/>
        <p:txBody>
          <a:bodyPr/>
          <a:lstStyle/>
          <a:p>
            <a:fld id="{C82A3EF7-70D2-6F43-B2CC-06F0F10C8C22}" type="slidenum">
              <a:rPr lang="en-US" smtClean="0"/>
              <a:pPr/>
              <a:t>7</a:t>
            </a:fld>
            <a:endParaRPr lang="en-US" dirty="0"/>
          </a:p>
        </p:txBody>
      </p:sp>
    </p:spTree>
    <p:extLst>
      <p:ext uri="{BB962C8B-B14F-4D97-AF65-F5344CB8AC3E}">
        <p14:creationId xmlns:p14="http://schemas.microsoft.com/office/powerpoint/2010/main" val="27028470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When</a:t>
            </a:r>
            <a:r>
              <a:rPr lang="en-US" baseline="0" dirty="0" smtClean="0"/>
              <a:t> configured using multiple brokers, a Kafka cluster is</a:t>
            </a:r>
          </a:p>
          <a:p>
            <a:endParaRPr lang="en-US" baseline="0" dirty="0" smtClean="0"/>
          </a:p>
          <a:p>
            <a:pPr marL="171450" indent="-171450">
              <a:buFontTx/>
              <a:buChar char="-"/>
            </a:pPr>
            <a:r>
              <a:rPr lang="en-US" baseline="0" dirty="0" smtClean="0"/>
              <a:t>Disk Based. It stores messages in log-oriented files on disk, which allows for long retention periods</a:t>
            </a:r>
          </a:p>
          <a:p>
            <a:pPr marL="171450" indent="-171450">
              <a:buFontTx/>
              <a:buChar char="-"/>
            </a:pPr>
            <a:r>
              <a:rPr lang="en-US" baseline="0" dirty="0" smtClean="0"/>
              <a:t>Durable, as it provides for redundancy of messages and handles a broker failure gracefully</a:t>
            </a:r>
          </a:p>
          <a:p>
            <a:pPr marL="171450" indent="-171450">
              <a:buFontTx/>
              <a:buChar char="-"/>
            </a:pPr>
            <a:r>
              <a:rPr lang="en-US" baseline="0" dirty="0" smtClean="0"/>
              <a:t>Scalable. We can easily handle more messages in a topic by splitting it into more partitions. We can spread those partitions over as many brokers as needed to handle the traffic.</a:t>
            </a:r>
          </a:p>
          <a:p>
            <a:pPr marL="171450" indent="-171450">
              <a:buFontTx/>
              <a:buChar char="-"/>
            </a:pPr>
            <a:r>
              <a:rPr lang="en-US" baseline="0" dirty="0" smtClean="0"/>
              <a:t>Provides low latency, in general governed by the speed at which producers and consumers can communicate and process messages</a:t>
            </a:r>
          </a:p>
          <a:p>
            <a:pPr marL="171450" lvl="0" indent="-171450">
              <a:buFontTx/>
              <a:buChar char="-"/>
            </a:pPr>
            <a:r>
              <a:rPr lang="en-US" baseline="0" dirty="0" smtClean="0"/>
              <a:t>It has finite retention of messages, configurable for the cluster and also per-topic. We retain messages for a week, typically. This means that a message can be produced one time by a producer, and it is retained by the Kafka broker to be consumed by as many consumers as are interested in it.</a:t>
            </a:r>
          </a:p>
          <a:p>
            <a:pPr marL="171450" lvl="0" indent="-171450">
              <a:buFontTx/>
              <a:buChar char="-"/>
            </a:pPr>
            <a:r>
              <a:rPr lang="en-US" baseline="0" dirty="0" smtClean="0"/>
              <a:t>Also of note is that messages are not idempotent – If a producer repeats a message, it will be present multiple times in the cluster. This is something that the development team is working to change.</a:t>
            </a:r>
          </a:p>
        </p:txBody>
      </p:sp>
      <p:sp>
        <p:nvSpPr>
          <p:cNvPr id="4" name="Slide Number Placeholder 3"/>
          <p:cNvSpPr>
            <a:spLocks noGrp="1"/>
          </p:cNvSpPr>
          <p:nvPr>
            <p:ph type="sldNum" sz="quarter" idx="10"/>
          </p:nvPr>
        </p:nvSpPr>
        <p:spPr/>
        <p:txBody>
          <a:bodyPr/>
          <a:lstStyle/>
          <a:p>
            <a:fld id="{C82A3EF7-70D2-6F43-B2CC-06F0F10C8C22}" type="slidenum">
              <a:rPr lang="en-US" smtClean="0"/>
              <a:pPr/>
              <a:t>8</a:t>
            </a:fld>
            <a:endParaRPr lang="en-US" dirty="0"/>
          </a:p>
        </p:txBody>
      </p:sp>
    </p:spTree>
    <p:extLst>
      <p:ext uri="{BB962C8B-B14F-4D97-AF65-F5344CB8AC3E}">
        <p14:creationId xmlns:p14="http://schemas.microsoft.com/office/powerpoint/2010/main" val="11936275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At</a:t>
            </a:r>
            <a:r>
              <a:rPr lang="en-US" baseline="0" dirty="0" smtClean="0"/>
              <a:t> LinkedIn, Kafka is part of the core of our distributed data systems.</a:t>
            </a:r>
          </a:p>
          <a:p>
            <a:endParaRPr lang="en-US" baseline="0" dirty="0" smtClean="0"/>
          </a:p>
          <a:p>
            <a:pPr marL="171450" indent="-171450">
              <a:buFontTx/>
              <a:buChar char="-"/>
            </a:pPr>
            <a:r>
              <a:rPr lang="en-US" baseline="0" dirty="0" smtClean="0"/>
              <a:t>We have multiple datacenters, and in each datacenter there are multiple clusters, for a total of over 20</a:t>
            </a:r>
          </a:p>
          <a:p>
            <a:pPr marL="171450" indent="-171450">
              <a:buFontTx/>
              <a:buChar char="-"/>
            </a:pPr>
            <a:r>
              <a:rPr lang="en-US" baseline="0" dirty="0" smtClean="0"/>
              <a:t>We mirror data between the clusters to flow messages through the system</a:t>
            </a:r>
          </a:p>
          <a:p>
            <a:pPr marL="0" indent="0">
              <a:buFontTx/>
              <a:buNone/>
            </a:pPr>
            <a:endParaRPr lang="en-US" baseline="0" dirty="0" smtClean="0"/>
          </a:p>
          <a:p>
            <a:pPr marL="171450" indent="-171450">
              <a:buFontTx/>
              <a:buChar char="-"/>
            </a:pPr>
            <a:r>
              <a:rPr lang="en-US" dirty="0" smtClean="0"/>
              <a:t>There are three primary types of messages for us</a:t>
            </a:r>
            <a:endParaRPr lang="en-US" baseline="0" dirty="0" smtClean="0"/>
          </a:p>
          <a:p>
            <a:pPr marL="171450" indent="-171450">
              <a:buFontTx/>
              <a:buChar char="-"/>
            </a:pPr>
            <a:r>
              <a:rPr lang="en-US" baseline="0" dirty="0" smtClean="0"/>
              <a:t>Metrics, which covers everything from OS measurements to application health. These are produced by every system and every service within LinkedIn, and are consumed by a number of monitoring systems.</a:t>
            </a:r>
          </a:p>
          <a:p>
            <a:pPr marL="171450" indent="-171450">
              <a:buFontTx/>
              <a:buChar char="-"/>
            </a:pPr>
            <a:r>
              <a:rPr lang="en-US" baseline="0" dirty="0" smtClean="0"/>
              <a:t>Tracking, which includes information how long frontend calls are taking and actions that users are performing</a:t>
            </a:r>
          </a:p>
          <a:p>
            <a:pPr marL="171450" indent="-171450">
              <a:buFontTx/>
              <a:buChar char="-"/>
            </a:pPr>
            <a:r>
              <a:rPr lang="en-US" baseline="0" dirty="0" smtClean="0"/>
              <a:t>Queuing, which is used for coordination in activities like sending out emails.</a:t>
            </a:r>
          </a:p>
          <a:p>
            <a:pPr marL="0" indent="0">
              <a:buFontTx/>
              <a:buNone/>
            </a:pPr>
            <a:endParaRPr lang="en-US" baseline="0" dirty="0" smtClean="0"/>
          </a:p>
          <a:p>
            <a:pPr marL="171450" indent="-171450">
              <a:buFontTx/>
              <a:buChar char="-"/>
            </a:pPr>
            <a:r>
              <a:rPr lang="en-US" baseline="0" dirty="0" smtClean="0"/>
              <a:t>Much of the tracking information is used by offline data processing, such as </a:t>
            </a:r>
            <a:r>
              <a:rPr lang="en-US" baseline="0" dirty="0" err="1" smtClean="0"/>
              <a:t>Hadoop</a:t>
            </a:r>
            <a:r>
              <a:rPr lang="en-US" baseline="0" dirty="0" smtClean="0"/>
              <a:t>, to drive applications such as search and recommendations, and we use Kafka to deliver data to </a:t>
            </a:r>
            <a:r>
              <a:rPr lang="en-US" baseline="0" dirty="0" err="1" smtClean="0"/>
              <a:t>Hadoop</a:t>
            </a:r>
            <a:r>
              <a:rPr lang="en-US" baseline="0" dirty="0" smtClean="0"/>
              <a:t>, and return results back to those applications.</a:t>
            </a:r>
          </a:p>
        </p:txBody>
      </p:sp>
      <p:sp>
        <p:nvSpPr>
          <p:cNvPr id="4" name="Slide Number Placeholder 3"/>
          <p:cNvSpPr>
            <a:spLocks noGrp="1"/>
          </p:cNvSpPr>
          <p:nvPr>
            <p:ph type="sldNum" sz="quarter" idx="10"/>
          </p:nvPr>
        </p:nvSpPr>
        <p:spPr/>
        <p:txBody>
          <a:bodyPr/>
          <a:lstStyle/>
          <a:p>
            <a:fld id="{C82A3EF7-70D2-6F43-B2CC-06F0F10C8C22}" type="slidenum">
              <a:rPr lang="en-US" smtClean="0"/>
              <a:pPr/>
              <a:t>9</a:t>
            </a:fld>
            <a:endParaRPr lang="en-US" dirty="0"/>
          </a:p>
        </p:txBody>
      </p:sp>
    </p:spTree>
    <p:extLst>
      <p:ext uri="{BB962C8B-B14F-4D97-AF65-F5344CB8AC3E}">
        <p14:creationId xmlns:p14="http://schemas.microsoft.com/office/powerpoint/2010/main" val="5638896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LinkedIn, Kafka is a framework, not a closed system. We, as the SREs, run the</a:t>
            </a:r>
            <a:r>
              <a:rPr lang="en-US" baseline="0" dirty="0" smtClean="0"/>
              <a:t> Kafka brokers, but we are not in control of the consumers and producers.</a:t>
            </a:r>
          </a:p>
          <a:p>
            <a:r>
              <a:rPr lang="en-US" baseline="0" dirty="0" smtClean="0"/>
              <a:t>This makes the system flexible and open, and it is heavily used in all aspects of what we do. This means a lot of data. How much?</a:t>
            </a:r>
            <a:endParaRPr lang="en-US" dirty="0" smtClean="0"/>
          </a:p>
        </p:txBody>
      </p:sp>
      <p:sp>
        <p:nvSpPr>
          <p:cNvPr id="4" name="Slide Number Placeholder 3"/>
          <p:cNvSpPr>
            <a:spLocks noGrp="1"/>
          </p:cNvSpPr>
          <p:nvPr>
            <p:ph type="sldNum" sz="quarter" idx="10"/>
          </p:nvPr>
        </p:nvSpPr>
        <p:spPr/>
        <p:txBody>
          <a:bodyPr/>
          <a:lstStyle/>
          <a:p>
            <a:fld id="{C82A3EF7-70D2-6F43-B2CC-06F0F10C8C22}" type="slidenum">
              <a:rPr lang="en-US" smtClean="0"/>
              <a:pPr/>
              <a:t>10</a:t>
            </a:fld>
            <a:endParaRPr lang="en-US" dirty="0"/>
          </a:p>
        </p:txBody>
      </p:sp>
    </p:spTree>
    <p:extLst>
      <p:ext uri="{BB962C8B-B14F-4D97-AF65-F5344CB8AC3E}">
        <p14:creationId xmlns:p14="http://schemas.microsoft.com/office/powerpoint/2010/main" val="3062093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Option A">
    <p:bg>
      <p:bgPr>
        <a:gradFill flip="none" rotWithShape="1">
          <a:gsLst>
            <a:gs pos="20000">
              <a:srgbClr val="172436"/>
            </a:gs>
            <a:gs pos="100000">
              <a:srgbClr val="0B70AE"/>
            </a:gs>
          </a:gsLst>
          <a:lin ang="18000000" scaled="0"/>
          <a:tileRect/>
        </a:gradFill>
        <a:effectLst/>
      </p:bgPr>
    </p:bg>
    <p:spTree>
      <p:nvGrpSpPr>
        <p:cNvPr id="1" name=""/>
        <p:cNvGrpSpPr/>
        <p:nvPr/>
      </p:nvGrpSpPr>
      <p:grpSpPr>
        <a:xfrm>
          <a:off x="0" y="0"/>
          <a:ext cx="0" cy="0"/>
          <a:chOff x="0" y="0"/>
          <a:chExt cx="0" cy="0"/>
        </a:xfrm>
      </p:grpSpPr>
      <p:pic>
        <p:nvPicPr>
          <p:cNvPr id="23" name="Picture 22" descr="in1000pxrotate.png"/>
          <p:cNvPicPr>
            <a:picLocks noChangeAspect="1"/>
          </p:cNvPicPr>
          <p:nvPr userDrawn="1"/>
        </p:nvPicPr>
        <p:blipFill rotWithShape="1">
          <a:blip r:embed="rId2">
            <a:alphaModFix amt="10000"/>
            <a:extLst>
              <a:ext uri="{28A0092B-C50C-407E-A947-70E740481C1C}">
                <a14:useLocalDpi xmlns:a14="http://schemas.microsoft.com/office/drawing/2010/main" val="0"/>
              </a:ext>
            </a:extLst>
          </a:blip>
          <a:srcRect t="-287" r="13529" b="17480"/>
          <a:stretch/>
        </p:blipFill>
        <p:spPr>
          <a:xfrm>
            <a:off x="5657272" y="1810454"/>
            <a:ext cx="3486729" cy="3333046"/>
          </a:xfrm>
          <a:prstGeom prst="rect">
            <a:avLst/>
          </a:prstGeom>
        </p:spPr>
      </p:pic>
      <p:grpSp>
        <p:nvGrpSpPr>
          <p:cNvPr id="11" name="Group 10"/>
          <p:cNvGrpSpPr>
            <a:grpSpLocks noChangeAspect="1"/>
          </p:cNvGrpSpPr>
          <p:nvPr userDrawn="1"/>
        </p:nvGrpSpPr>
        <p:grpSpPr>
          <a:xfrm>
            <a:off x="701294" y="1907767"/>
            <a:ext cx="3182112" cy="784442"/>
            <a:chOff x="713425" y="2508272"/>
            <a:chExt cx="4208972" cy="1038540"/>
          </a:xfrm>
        </p:grpSpPr>
        <p:sp>
          <p:nvSpPr>
            <p:cNvPr id="13" name="Freeform 7"/>
            <p:cNvSpPr>
              <a:spLocks/>
            </p:cNvSpPr>
            <p:nvPr userDrawn="1"/>
          </p:nvSpPr>
          <p:spPr bwMode="auto">
            <a:xfrm>
              <a:off x="713425" y="2661649"/>
              <a:ext cx="456316" cy="731785"/>
            </a:xfrm>
            <a:custGeom>
              <a:avLst/>
              <a:gdLst>
                <a:gd name="T0" fmla="*/ 0 w 598"/>
                <a:gd name="T1" fmla="*/ 0 h 959"/>
                <a:gd name="T2" fmla="*/ 210 w 598"/>
                <a:gd name="T3" fmla="*/ 0 h 959"/>
                <a:gd name="T4" fmla="*/ 210 w 598"/>
                <a:gd name="T5" fmla="*/ 765 h 959"/>
                <a:gd name="T6" fmla="*/ 598 w 598"/>
                <a:gd name="T7" fmla="*/ 765 h 959"/>
                <a:gd name="T8" fmla="*/ 598 w 598"/>
                <a:gd name="T9" fmla="*/ 959 h 959"/>
                <a:gd name="T10" fmla="*/ 0 w 598"/>
                <a:gd name="T11" fmla="*/ 959 h 959"/>
                <a:gd name="T12" fmla="*/ 0 w 598"/>
                <a:gd name="T13" fmla="*/ 0 h 959"/>
              </a:gdLst>
              <a:ahLst/>
              <a:cxnLst>
                <a:cxn ang="0">
                  <a:pos x="T0" y="T1"/>
                </a:cxn>
                <a:cxn ang="0">
                  <a:pos x="T2" y="T3"/>
                </a:cxn>
                <a:cxn ang="0">
                  <a:pos x="T4" y="T5"/>
                </a:cxn>
                <a:cxn ang="0">
                  <a:pos x="T6" y="T7"/>
                </a:cxn>
                <a:cxn ang="0">
                  <a:pos x="T8" y="T9"/>
                </a:cxn>
                <a:cxn ang="0">
                  <a:pos x="T10" y="T11"/>
                </a:cxn>
                <a:cxn ang="0">
                  <a:pos x="T12" y="T13"/>
                </a:cxn>
              </a:cxnLst>
              <a:rect l="0" t="0" r="r" b="b"/>
              <a:pathLst>
                <a:path w="598" h="959">
                  <a:moveTo>
                    <a:pt x="0" y="0"/>
                  </a:moveTo>
                  <a:lnTo>
                    <a:pt x="210" y="0"/>
                  </a:lnTo>
                  <a:lnTo>
                    <a:pt x="210" y="765"/>
                  </a:lnTo>
                  <a:lnTo>
                    <a:pt x="598" y="765"/>
                  </a:lnTo>
                  <a:lnTo>
                    <a:pt x="598" y="959"/>
                  </a:lnTo>
                  <a:lnTo>
                    <a:pt x="0" y="959"/>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p:cNvSpPr>
              <a:spLocks noEditPoints="1"/>
            </p:cNvSpPr>
            <p:nvPr userDrawn="1"/>
          </p:nvSpPr>
          <p:spPr bwMode="auto">
            <a:xfrm>
              <a:off x="1229261" y="2650966"/>
              <a:ext cx="177795" cy="742468"/>
            </a:xfrm>
            <a:custGeom>
              <a:avLst/>
              <a:gdLst>
                <a:gd name="T0" fmla="*/ 7 w 99"/>
                <a:gd name="T1" fmla="*/ 137 h 412"/>
                <a:gd name="T2" fmla="*/ 92 w 99"/>
                <a:gd name="T3" fmla="*/ 137 h 412"/>
                <a:gd name="T4" fmla="*/ 92 w 99"/>
                <a:gd name="T5" fmla="*/ 412 h 412"/>
                <a:gd name="T6" fmla="*/ 7 w 99"/>
                <a:gd name="T7" fmla="*/ 412 h 412"/>
                <a:gd name="T8" fmla="*/ 7 w 99"/>
                <a:gd name="T9" fmla="*/ 137 h 412"/>
                <a:gd name="T10" fmla="*/ 49 w 99"/>
                <a:gd name="T11" fmla="*/ 0 h 412"/>
                <a:gd name="T12" fmla="*/ 99 w 99"/>
                <a:gd name="T13" fmla="*/ 50 h 412"/>
                <a:gd name="T14" fmla="*/ 49 w 99"/>
                <a:gd name="T15" fmla="*/ 99 h 412"/>
                <a:gd name="T16" fmla="*/ 0 w 99"/>
                <a:gd name="T17" fmla="*/ 50 h 412"/>
                <a:gd name="T18" fmla="*/ 49 w 99"/>
                <a:gd name="T19"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412">
                  <a:moveTo>
                    <a:pt x="7" y="137"/>
                  </a:moveTo>
                  <a:cubicBezTo>
                    <a:pt x="92" y="137"/>
                    <a:pt x="92" y="137"/>
                    <a:pt x="92" y="137"/>
                  </a:cubicBezTo>
                  <a:cubicBezTo>
                    <a:pt x="92" y="412"/>
                    <a:pt x="92" y="412"/>
                    <a:pt x="92" y="412"/>
                  </a:cubicBezTo>
                  <a:cubicBezTo>
                    <a:pt x="7" y="412"/>
                    <a:pt x="7" y="412"/>
                    <a:pt x="7" y="412"/>
                  </a:cubicBezTo>
                  <a:lnTo>
                    <a:pt x="7" y="137"/>
                  </a:lnTo>
                  <a:close/>
                  <a:moveTo>
                    <a:pt x="49" y="0"/>
                  </a:moveTo>
                  <a:cubicBezTo>
                    <a:pt x="77" y="0"/>
                    <a:pt x="99" y="22"/>
                    <a:pt x="99" y="50"/>
                  </a:cubicBezTo>
                  <a:cubicBezTo>
                    <a:pt x="99" y="77"/>
                    <a:pt x="77" y="99"/>
                    <a:pt x="49" y="99"/>
                  </a:cubicBezTo>
                  <a:cubicBezTo>
                    <a:pt x="22" y="99"/>
                    <a:pt x="0" y="77"/>
                    <a:pt x="0" y="50"/>
                  </a:cubicBezTo>
                  <a:cubicBezTo>
                    <a:pt x="0" y="22"/>
                    <a:pt x="22" y="0"/>
                    <a:pt x="4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p:cNvSpPr>
              <a:spLocks/>
            </p:cNvSpPr>
            <p:nvPr userDrawn="1"/>
          </p:nvSpPr>
          <p:spPr bwMode="auto">
            <a:xfrm>
              <a:off x="2038115" y="2661649"/>
              <a:ext cx="517362" cy="731785"/>
            </a:xfrm>
            <a:custGeom>
              <a:avLst/>
              <a:gdLst>
                <a:gd name="T0" fmla="*/ 0 w 678"/>
                <a:gd name="T1" fmla="*/ 0 h 959"/>
                <a:gd name="T2" fmla="*/ 201 w 678"/>
                <a:gd name="T3" fmla="*/ 0 h 959"/>
                <a:gd name="T4" fmla="*/ 201 w 678"/>
                <a:gd name="T5" fmla="*/ 574 h 959"/>
                <a:gd name="T6" fmla="*/ 430 w 678"/>
                <a:gd name="T7" fmla="*/ 309 h 959"/>
                <a:gd name="T8" fmla="*/ 678 w 678"/>
                <a:gd name="T9" fmla="*/ 309 h 959"/>
                <a:gd name="T10" fmla="*/ 414 w 678"/>
                <a:gd name="T11" fmla="*/ 609 h 959"/>
                <a:gd name="T12" fmla="*/ 671 w 678"/>
                <a:gd name="T13" fmla="*/ 959 h 959"/>
                <a:gd name="T14" fmla="*/ 418 w 678"/>
                <a:gd name="T15" fmla="*/ 959 h 959"/>
                <a:gd name="T16" fmla="*/ 206 w 678"/>
                <a:gd name="T17" fmla="*/ 638 h 959"/>
                <a:gd name="T18" fmla="*/ 201 w 678"/>
                <a:gd name="T19" fmla="*/ 638 h 959"/>
                <a:gd name="T20" fmla="*/ 201 w 678"/>
                <a:gd name="T21" fmla="*/ 959 h 959"/>
                <a:gd name="T22" fmla="*/ 0 w 678"/>
                <a:gd name="T23" fmla="*/ 959 h 959"/>
                <a:gd name="T24" fmla="*/ 0 w 678"/>
                <a:gd name="T25" fmla="*/ 0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8" h="959">
                  <a:moveTo>
                    <a:pt x="0" y="0"/>
                  </a:moveTo>
                  <a:lnTo>
                    <a:pt x="201" y="0"/>
                  </a:lnTo>
                  <a:lnTo>
                    <a:pt x="201" y="574"/>
                  </a:lnTo>
                  <a:lnTo>
                    <a:pt x="430" y="309"/>
                  </a:lnTo>
                  <a:lnTo>
                    <a:pt x="678" y="309"/>
                  </a:lnTo>
                  <a:lnTo>
                    <a:pt x="414" y="609"/>
                  </a:lnTo>
                  <a:lnTo>
                    <a:pt x="671" y="959"/>
                  </a:lnTo>
                  <a:lnTo>
                    <a:pt x="418" y="959"/>
                  </a:lnTo>
                  <a:lnTo>
                    <a:pt x="206" y="638"/>
                  </a:lnTo>
                  <a:lnTo>
                    <a:pt x="201" y="638"/>
                  </a:lnTo>
                  <a:lnTo>
                    <a:pt x="201" y="959"/>
                  </a:lnTo>
                  <a:lnTo>
                    <a:pt x="0" y="959"/>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p:cNvSpPr>
              <a:spLocks/>
            </p:cNvSpPr>
            <p:nvPr userDrawn="1"/>
          </p:nvSpPr>
          <p:spPr bwMode="auto">
            <a:xfrm>
              <a:off x="1479548" y="2885229"/>
              <a:ext cx="481497" cy="508205"/>
            </a:xfrm>
            <a:custGeom>
              <a:avLst/>
              <a:gdLst>
                <a:gd name="T0" fmla="*/ 0 w 267"/>
                <a:gd name="T1" fmla="*/ 7 h 282"/>
                <a:gd name="T2" fmla="*/ 82 w 267"/>
                <a:gd name="T3" fmla="*/ 7 h 282"/>
                <a:gd name="T4" fmla="*/ 82 w 267"/>
                <a:gd name="T5" fmla="*/ 44 h 282"/>
                <a:gd name="T6" fmla="*/ 83 w 267"/>
                <a:gd name="T7" fmla="*/ 44 h 282"/>
                <a:gd name="T8" fmla="*/ 164 w 267"/>
                <a:gd name="T9" fmla="*/ 0 h 282"/>
                <a:gd name="T10" fmla="*/ 267 w 267"/>
                <a:gd name="T11" fmla="*/ 131 h 282"/>
                <a:gd name="T12" fmla="*/ 267 w 267"/>
                <a:gd name="T13" fmla="*/ 282 h 282"/>
                <a:gd name="T14" fmla="*/ 181 w 267"/>
                <a:gd name="T15" fmla="*/ 282 h 282"/>
                <a:gd name="T16" fmla="*/ 181 w 267"/>
                <a:gd name="T17" fmla="*/ 148 h 282"/>
                <a:gd name="T18" fmla="*/ 137 w 267"/>
                <a:gd name="T19" fmla="*/ 75 h 282"/>
                <a:gd name="T20" fmla="*/ 86 w 267"/>
                <a:gd name="T21" fmla="*/ 146 h 282"/>
                <a:gd name="T22" fmla="*/ 86 w 267"/>
                <a:gd name="T23" fmla="*/ 282 h 282"/>
                <a:gd name="T24" fmla="*/ 0 w 267"/>
                <a:gd name="T25" fmla="*/ 282 h 282"/>
                <a:gd name="T26" fmla="*/ 0 w 267"/>
                <a:gd name="T27" fmla="*/ 7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7" h="282">
                  <a:moveTo>
                    <a:pt x="0" y="7"/>
                  </a:moveTo>
                  <a:cubicBezTo>
                    <a:pt x="82" y="7"/>
                    <a:pt x="82" y="7"/>
                    <a:pt x="82" y="7"/>
                  </a:cubicBezTo>
                  <a:cubicBezTo>
                    <a:pt x="82" y="44"/>
                    <a:pt x="82" y="44"/>
                    <a:pt x="82" y="44"/>
                  </a:cubicBezTo>
                  <a:cubicBezTo>
                    <a:pt x="83" y="44"/>
                    <a:pt x="83" y="44"/>
                    <a:pt x="83" y="44"/>
                  </a:cubicBezTo>
                  <a:cubicBezTo>
                    <a:pt x="95" y="23"/>
                    <a:pt x="123" y="0"/>
                    <a:pt x="164" y="0"/>
                  </a:cubicBezTo>
                  <a:cubicBezTo>
                    <a:pt x="251" y="0"/>
                    <a:pt x="267" y="57"/>
                    <a:pt x="267" y="131"/>
                  </a:cubicBezTo>
                  <a:cubicBezTo>
                    <a:pt x="267" y="282"/>
                    <a:pt x="267" y="282"/>
                    <a:pt x="267" y="282"/>
                  </a:cubicBezTo>
                  <a:cubicBezTo>
                    <a:pt x="181" y="282"/>
                    <a:pt x="181" y="282"/>
                    <a:pt x="181" y="282"/>
                  </a:cubicBezTo>
                  <a:cubicBezTo>
                    <a:pt x="181" y="148"/>
                    <a:pt x="181" y="148"/>
                    <a:pt x="181" y="148"/>
                  </a:cubicBezTo>
                  <a:cubicBezTo>
                    <a:pt x="181" y="116"/>
                    <a:pt x="181" y="75"/>
                    <a:pt x="137" y="75"/>
                  </a:cubicBezTo>
                  <a:cubicBezTo>
                    <a:pt x="92" y="75"/>
                    <a:pt x="86" y="110"/>
                    <a:pt x="86" y="146"/>
                  </a:cubicBezTo>
                  <a:cubicBezTo>
                    <a:pt x="86" y="282"/>
                    <a:pt x="86" y="282"/>
                    <a:pt x="86" y="282"/>
                  </a:cubicBezTo>
                  <a:cubicBezTo>
                    <a:pt x="0" y="282"/>
                    <a:pt x="0" y="282"/>
                    <a:pt x="0" y="282"/>
                  </a:cubicBezTo>
                  <a:lnTo>
                    <a:pt x="0"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p:cNvSpPr>
              <a:spLocks noEditPoints="1"/>
            </p:cNvSpPr>
            <p:nvPr userDrawn="1"/>
          </p:nvSpPr>
          <p:spPr bwMode="auto">
            <a:xfrm>
              <a:off x="2521139" y="2881414"/>
              <a:ext cx="512020" cy="524993"/>
            </a:xfrm>
            <a:custGeom>
              <a:avLst/>
              <a:gdLst>
                <a:gd name="T0" fmla="*/ 199 w 284"/>
                <a:gd name="T1" fmla="*/ 114 h 291"/>
                <a:gd name="T2" fmla="*/ 146 w 284"/>
                <a:gd name="T3" fmla="*/ 62 h 291"/>
                <a:gd name="T4" fmla="*/ 86 w 284"/>
                <a:gd name="T5" fmla="*/ 114 h 291"/>
                <a:gd name="T6" fmla="*/ 199 w 284"/>
                <a:gd name="T7" fmla="*/ 114 h 291"/>
                <a:gd name="T8" fmla="*/ 271 w 284"/>
                <a:gd name="T9" fmla="*/ 236 h 291"/>
                <a:gd name="T10" fmla="*/ 154 w 284"/>
                <a:gd name="T11" fmla="*/ 291 h 291"/>
                <a:gd name="T12" fmla="*/ 0 w 284"/>
                <a:gd name="T13" fmla="*/ 146 h 291"/>
                <a:gd name="T14" fmla="*/ 154 w 284"/>
                <a:gd name="T15" fmla="*/ 0 h 291"/>
                <a:gd name="T16" fmla="*/ 284 w 284"/>
                <a:gd name="T17" fmla="*/ 146 h 291"/>
                <a:gd name="T18" fmla="*/ 284 w 284"/>
                <a:gd name="T19" fmla="*/ 172 h 291"/>
                <a:gd name="T20" fmla="*/ 86 w 284"/>
                <a:gd name="T21" fmla="*/ 172 h 291"/>
                <a:gd name="T22" fmla="*/ 150 w 284"/>
                <a:gd name="T23" fmla="*/ 226 h 291"/>
                <a:gd name="T24" fmla="*/ 211 w 284"/>
                <a:gd name="T25" fmla="*/ 192 h 291"/>
                <a:gd name="T26" fmla="*/ 271 w 284"/>
                <a:gd name="T27" fmla="*/ 23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291">
                  <a:moveTo>
                    <a:pt x="199" y="114"/>
                  </a:moveTo>
                  <a:cubicBezTo>
                    <a:pt x="199" y="86"/>
                    <a:pt x="177" y="62"/>
                    <a:pt x="146" y="62"/>
                  </a:cubicBezTo>
                  <a:cubicBezTo>
                    <a:pt x="109" y="62"/>
                    <a:pt x="88" y="88"/>
                    <a:pt x="86" y="114"/>
                  </a:cubicBezTo>
                  <a:lnTo>
                    <a:pt x="199" y="114"/>
                  </a:lnTo>
                  <a:close/>
                  <a:moveTo>
                    <a:pt x="271" y="236"/>
                  </a:moveTo>
                  <a:cubicBezTo>
                    <a:pt x="243" y="271"/>
                    <a:pt x="199" y="291"/>
                    <a:pt x="154" y="291"/>
                  </a:cubicBezTo>
                  <a:cubicBezTo>
                    <a:pt x="69" y="291"/>
                    <a:pt x="0" y="234"/>
                    <a:pt x="0" y="146"/>
                  </a:cubicBezTo>
                  <a:cubicBezTo>
                    <a:pt x="0" y="57"/>
                    <a:pt x="69" y="0"/>
                    <a:pt x="154" y="0"/>
                  </a:cubicBezTo>
                  <a:cubicBezTo>
                    <a:pt x="234" y="0"/>
                    <a:pt x="284" y="57"/>
                    <a:pt x="284" y="146"/>
                  </a:cubicBezTo>
                  <a:cubicBezTo>
                    <a:pt x="284" y="172"/>
                    <a:pt x="284" y="172"/>
                    <a:pt x="284" y="172"/>
                  </a:cubicBezTo>
                  <a:cubicBezTo>
                    <a:pt x="86" y="172"/>
                    <a:pt x="86" y="172"/>
                    <a:pt x="86" y="172"/>
                  </a:cubicBezTo>
                  <a:cubicBezTo>
                    <a:pt x="93" y="205"/>
                    <a:pt x="117" y="226"/>
                    <a:pt x="150" y="226"/>
                  </a:cubicBezTo>
                  <a:cubicBezTo>
                    <a:pt x="178" y="226"/>
                    <a:pt x="197" y="212"/>
                    <a:pt x="211" y="192"/>
                  </a:cubicBezTo>
                  <a:lnTo>
                    <a:pt x="271" y="2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p:cNvSpPr>
              <a:spLocks noEditPoints="1"/>
            </p:cNvSpPr>
            <p:nvPr userDrawn="1"/>
          </p:nvSpPr>
          <p:spPr bwMode="auto">
            <a:xfrm>
              <a:off x="3076654" y="2661649"/>
              <a:ext cx="542543" cy="742468"/>
            </a:xfrm>
            <a:custGeom>
              <a:avLst/>
              <a:gdLst>
                <a:gd name="T0" fmla="*/ 154 w 301"/>
                <a:gd name="T1" fmla="*/ 197 h 412"/>
                <a:gd name="T2" fmla="*/ 86 w 301"/>
                <a:gd name="T3" fmla="*/ 267 h 412"/>
                <a:gd name="T4" fmla="*/ 154 w 301"/>
                <a:gd name="T5" fmla="*/ 337 h 412"/>
                <a:gd name="T6" fmla="*/ 222 w 301"/>
                <a:gd name="T7" fmla="*/ 267 h 412"/>
                <a:gd name="T8" fmla="*/ 154 w 301"/>
                <a:gd name="T9" fmla="*/ 197 h 412"/>
                <a:gd name="T10" fmla="*/ 301 w 301"/>
                <a:gd name="T11" fmla="*/ 406 h 412"/>
                <a:gd name="T12" fmla="*/ 222 w 301"/>
                <a:gd name="T13" fmla="*/ 406 h 412"/>
                <a:gd name="T14" fmla="*/ 222 w 301"/>
                <a:gd name="T15" fmla="*/ 369 h 412"/>
                <a:gd name="T16" fmla="*/ 221 w 301"/>
                <a:gd name="T17" fmla="*/ 369 h 412"/>
                <a:gd name="T18" fmla="*/ 136 w 301"/>
                <a:gd name="T19" fmla="*/ 412 h 412"/>
                <a:gd name="T20" fmla="*/ 0 w 301"/>
                <a:gd name="T21" fmla="*/ 270 h 412"/>
                <a:gd name="T22" fmla="*/ 126 w 301"/>
                <a:gd name="T23" fmla="*/ 122 h 412"/>
                <a:gd name="T24" fmla="*/ 214 w 301"/>
                <a:gd name="T25" fmla="*/ 159 h 412"/>
                <a:gd name="T26" fmla="*/ 215 w 301"/>
                <a:gd name="T27" fmla="*/ 159 h 412"/>
                <a:gd name="T28" fmla="*/ 215 w 301"/>
                <a:gd name="T29" fmla="*/ 0 h 412"/>
                <a:gd name="T30" fmla="*/ 301 w 301"/>
                <a:gd name="T31" fmla="*/ 0 h 412"/>
                <a:gd name="T32" fmla="*/ 301 w 301"/>
                <a:gd name="T33" fmla="*/ 406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1" h="412">
                  <a:moveTo>
                    <a:pt x="154" y="197"/>
                  </a:moveTo>
                  <a:cubicBezTo>
                    <a:pt x="111" y="197"/>
                    <a:pt x="86" y="226"/>
                    <a:pt x="86" y="267"/>
                  </a:cubicBezTo>
                  <a:cubicBezTo>
                    <a:pt x="86" y="309"/>
                    <a:pt x="111" y="337"/>
                    <a:pt x="154" y="337"/>
                  </a:cubicBezTo>
                  <a:cubicBezTo>
                    <a:pt x="197" y="337"/>
                    <a:pt x="222" y="309"/>
                    <a:pt x="222" y="267"/>
                  </a:cubicBezTo>
                  <a:cubicBezTo>
                    <a:pt x="222" y="226"/>
                    <a:pt x="197" y="197"/>
                    <a:pt x="154" y="197"/>
                  </a:cubicBezTo>
                  <a:moveTo>
                    <a:pt x="301" y="406"/>
                  </a:moveTo>
                  <a:cubicBezTo>
                    <a:pt x="222" y="406"/>
                    <a:pt x="222" y="406"/>
                    <a:pt x="222" y="406"/>
                  </a:cubicBezTo>
                  <a:cubicBezTo>
                    <a:pt x="222" y="369"/>
                    <a:pt x="222" y="369"/>
                    <a:pt x="222" y="369"/>
                  </a:cubicBezTo>
                  <a:cubicBezTo>
                    <a:pt x="221" y="369"/>
                    <a:pt x="221" y="369"/>
                    <a:pt x="221" y="369"/>
                  </a:cubicBezTo>
                  <a:cubicBezTo>
                    <a:pt x="208" y="389"/>
                    <a:pt x="175" y="412"/>
                    <a:pt x="136" y="412"/>
                  </a:cubicBezTo>
                  <a:cubicBezTo>
                    <a:pt x="54" y="412"/>
                    <a:pt x="0" y="353"/>
                    <a:pt x="0" y="270"/>
                  </a:cubicBezTo>
                  <a:cubicBezTo>
                    <a:pt x="0" y="193"/>
                    <a:pt x="48" y="122"/>
                    <a:pt x="126" y="122"/>
                  </a:cubicBezTo>
                  <a:cubicBezTo>
                    <a:pt x="162" y="122"/>
                    <a:pt x="195" y="132"/>
                    <a:pt x="214" y="159"/>
                  </a:cubicBezTo>
                  <a:cubicBezTo>
                    <a:pt x="215" y="159"/>
                    <a:pt x="215" y="159"/>
                    <a:pt x="215" y="159"/>
                  </a:cubicBezTo>
                  <a:cubicBezTo>
                    <a:pt x="215" y="0"/>
                    <a:pt x="215" y="0"/>
                    <a:pt x="215" y="0"/>
                  </a:cubicBezTo>
                  <a:cubicBezTo>
                    <a:pt x="301" y="0"/>
                    <a:pt x="301" y="0"/>
                    <a:pt x="301" y="0"/>
                  </a:cubicBezTo>
                  <a:lnTo>
                    <a:pt x="301" y="40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p:cNvSpPr>
              <a:spLocks/>
            </p:cNvSpPr>
            <p:nvPr userDrawn="1"/>
          </p:nvSpPr>
          <p:spPr bwMode="auto">
            <a:xfrm>
              <a:off x="3772574" y="2508272"/>
              <a:ext cx="1037776" cy="1038540"/>
            </a:xfrm>
            <a:custGeom>
              <a:avLst/>
              <a:gdLst>
                <a:gd name="T0" fmla="*/ 534 w 576"/>
                <a:gd name="T1" fmla="*/ 0 h 576"/>
                <a:gd name="T2" fmla="*/ 43 w 576"/>
                <a:gd name="T3" fmla="*/ 0 h 576"/>
                <a:gd name="T4" fmla="*/ 0 w 576"/>
                <a:gd name="T5" fmla="*/ 42 h 576"/>
                <a:gd name="T6" fmla="*/ 0 w 576"/>
                <a:gd name="T7" fmla="*/ 534 h 576"/>
                <a:gd name="T8" fmla="*/ 43 w 576"/>
                <a:gd name="T9" fmla="*/ 576 h 576"/>
                <a:gd name="T10" fmla="*/ 534 w 576"/>
                <a:gd name="T11" fmla="*/ 576 h 576"/>
                <a:gd name="T12" fmla="*/ 576 w 576"/>
                <a:gd name="T13" fmla="*/ 534 h 576"/>
                <a:gd name="T14" fmla="*/ 576 w 576"/>
                <a:gd name="T15" fmla="*/ 42 h 576"/>
                <a:gd name="T16" fmla="*/ 534 w 576"/>
                <a:gd name="T17" fmla="*/ 0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6" h="576">
                  <a:moveTo>
                    <a:pt x="534" y="0"/>
                  </a:moveTo>
                  <a:cubicBezTo>
                    <a:pt x="43" y="0"/>
                    <a:pt x="43" y="0"/>
                    <a:pt x="43" y="0"/>
                  </a:cubicBezTo>
                  <a:cubicBezTo>
                    <a:pt x="19" y="0"/>
                    <a:pt x="0" y="19"/>
                    <a:pt x="0" y="42"/>
                  </a:cubicBezTo>
                  <a:cubicBezTo>
                    <a:pt x="0" y="534"/>
                    <a:pt x="0" y="534"/>
                    <a:pt x="0" y="534"/>
                  </a:cubicBezTo>
                  <a:cubicBezTo>
                    <a:pt x="0" y="557"/>
                    <a:pt x="19" y="576"/>
                    <a:pt x="43" y="576"/>
                  </a:cubicBezTo>
                  <a:cubicBezTo>
                    <a:pt x="534" y="576"/>
                    <a:pt x="534" y="576"/>
                    <a:pt x="534" y="576"/>
                  </a:cubicBezTo>
                  <a:cubicBezTo>
                    <a:pt x="557" y="576"/>
                    <a:pt x="576" y="557"/>
                    <a:pt x="576" y="534"/>
                  </a:cubicBezTo>
                  <a:cubicBezTo>
                    <a:pt x="576" y="42"/>
                    <a:pt x="576" y="42"/>
                    <a:pt x="576" y="42"/>
                  </a:cubicBezTo>
                  <a:cubicBezTo>
                    <a:pt x="576" y="19"/>
                    <a:pt x="557" y="0"/>
                    <a:pt x="534" y="0"/>
                  </a:cubicBezTo>
                  <a:close/>
                </a:path>
              </a:pathLst>
            </a:custGeom>
            <a:solidFill>
              <a:srgbClr val="0077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4"/>
            <p:cNvSpPr>
              <a:spLocks noEditPoints="1"/>
            </p:cNvSpPr>
            <p:nvPr userDrawn="1"/>
          </p:nvSpPr>
          <p:spPr bwMode="auto">
            <a:xfrm>
              <a:off x="3914506" y="2650966"/>
              <a:ext cx="178558" cy="742468"/>
            </a:xfrm>
            <a:custGeom>
              <a:avLst/>
              <a:gdLst>
                <a:gd name="T0" fmla="*/ 7 w 99"/>
                <a:gd name="T1" fmla="*/ 137 h 412"/>
                <a:gd name="T2" fmla="*/ 92 w 99"/>
                <a:gd name="T3" fmla="*/ 137 h 412"/>
                <a:gd name="T4" fmla="*/ 92 w 99"/>
                <a:gd name="T5" fmla="*/ 412 h 412"/>
                <a:gd name="T6" fmla="*/ 7 w 99"/>
                <a:gd name="T7" fmla="*/ 412 h 412"/>
                <a:gd name="T8" fmla="*/ 7 w 99"/>
                <a:gd name="T9" fmla="*/ 137 h 412"/>
                <a:gd name="T10" fmla="*/ 49 w 99"/>
                <a:gd name="T11" fmla="*/ 0 h 412"/>
                <a:gd name="T12" fmla="*/ 99 w 99"/>
                <a:gd name="T13" fmla="*/ 50 h 412"/>
                <a:gd name="T14" fmla="*/ 49 w 99"/>
                <a:gd name="T15" fmla="*/ 99 h 412"/>
                <a:gd name="T16" fmla="*/ 0 w 99"/>
                <a:gd name="T17" fmla="*/ 50 h 412"/>
                <a:gd name="T18" fmla="*/ 49 w 99"/>
                <a:gd name="T19"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412">
                  <a:moveTo>
                    <a:pt x="7" y="137"/>
                  </a:moveTo>
                  <a:cubicBezTo>
                    <a:pt x="92" y="137"/>
                    <a:pt x="92" y="137"/>
                    <a:pt x="92" y="137"/>
                  </a:cubicBezTo>
                  <a:cubicBezTo>
                    <a:pt x="92" y="412"/>
                    <a:pt x="92" y="412"/>
                    <a:pt x="92" y="412"/>
                  </a:cubicBezTo>
                  <a:cubicBezTo>
                    <a:pt x="7" y="412"/>
                    <a:pt x="7" y="412"/>
                    <a:pt x="7" y="412"/>
                  </a:cubicBezTo>
                  <a:lnTo>
                    <a:pt x="7" y="137"/>
                  </a:lnTo>
                  <a:close/>
                  <a:moveTo>
                    <a:pt x="49" y="0"/>
                  </a:moveTo>
                  <a:cubicBezTo>
                    <a:pt x="77" y="0"/>
                    <a:pt x="99" y="23"/>
                    <a:pt x="99" y="50"/>
                  </a:cubicBezTo>
                  <a:cubicBezTo>
                    <a:pt x="99" y="77"/>
                    <a:pt x="77" y="99"/>
                    <a:pt x="49" y="99"/>
                  </a:cubicBezTo>
                  <a:cubicBezTo>
                    <a:pt x="22" y="99"/>
                    <a:pt x="0" y="77"/>
                    <a:pt x="0" y="50"/>
                  </a:cubicBezTo>
                  <a:cubicBezTo>
                    <a:pt x="0" y="23"/>
                    <a:pt x="22" y="0"/>
                    <a:pt x="4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5"/>
            <p:cNvSpPr>
              <a:spLocks/>
            </p:cNvSpPr>
            <p:nvPr userDrawn="1"/>
          </p:nvSpPr>
          <p:spPr bwMode="auto">
            <a:xfrm>
              <a:off x="4177765" y="2885229"/>
              <a:ext cx="479971" cy="508205"/>
            </a:xfrm>
            <a:custGeom>
              <a:avLst/>
              <a:gdLst>
                <a:gd name="T0" fmla="*/ 0 w 266"/>
                <a:gd name="T1" fmla="*/ 7 h 282"/>
                <a:gd name="T2" fmla="*/ 82 w 266"/>
                <a:gd name="T3" fmla="*/ 7 h 282"/>
                <a:gd name="T4" fmla="*/ 82 w 266"/>
                <a:gd name="T5" fmla="*/ 45 h 282"/>
                <a:gd name="T6" fmla="*/ 83 w 266"/>
                <a:gd name="T7" fmla="*/ 45 h 282"/>
                <a:gd name="T8" fmla="*/ 163 w 266"/>
                <a:gd name="T9" fmla="*/ 0 h 282"/>
                <a:gd name="T10" fmla="*/ 266 w 266"/>
                <a:gd name="T11" fmla="*/ 131 h 282"/>
                <a:gd name="T12" fmla="*/ 266 w 266"/>
                <a:gd name="T13" fmla="*/ 282 h 282"/>
                <a:gd name="T14" fmla="*/ 181 w 266"/>
                <a:gd name="T15" fmla="*/ 282 h 282"/>
                <a:gd name="T16" fmla="*/ 181 w 266"/>
                <a:gd name="T17" fmla="*/ 148 h 282"/>
                <a:gd name="T18" fmla="*/ 136 w 266"/>
                <a:gd name="T19" fmla="*/ 75 h 282"/>
                <a:gd name="T20" fmla="*/ 85 w 266"/>
                <a:gd name="T21" fmla="*/ 146 h 282"/>
                <a:gd name="T22" fmla="*/ 85 w 266"/>
                <a:gd name="T23" fmla="*/ 282 h 282"/>
                <a:gd name="T24" fmla="*/ 0 w 266"/>
                <a:gd name="T25" fmla="*/ 282 h 282"/>
                <a:gd name="T26" fmla="*/ 0 w 266"/>
                <a:gd name="T27" fmla="*/ 7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6" h="282">
                  <a:moveTo>
                    <a:pt x="0" y="7"/>
                  </a:moveTo>
                  <a:cubicBezTo>
                    <a:pt x="82" y="7"/>
                    <a:pt x="82" y="7"/>
                    <a:pt x="82" y="7"/>
                  </a:cubicBezTo>
                  <a:cubicBezTo>
                    <a:pt x="82" y="45"/>
                    <a:pt x="82" y="45"/>
                    <a:pt x="82" y="45"/>
                  </a:cubicBezTo>
                  <a:cubicBezTo>
                    <a:pt x="83" y="45"/>
                    <a:pt x="83" y="45"/>
                    <a:pt x="83" y="45"/>
                  </a:cubicBezTo>
                  <a:cubicBezTo>
                    <a:pt x="94" y="23"/>
                    <a:pt x="122" y="0"/>
                    <a:pt x="163" y="0"/>
                  </a:cubicBezTo>
                  <a:cubicBezTo>
                    <a:pt x="250" y="0"/>
                    <a:pt x="266" y="57"/>
                    <a:pt x="266" y="131"/>
                  </a:cubicBezTo>
                  <a:cubicBezTo>
                    <a:pt x="266" y="282"/>
                    <a:pt x="266" y="282"/>
                    <a:pt x="266" y="282"/>
                  </a:cubicBezTo>
                  <a:cubicBezTo>
                    <a:pt x="181" y="282"/>
                    <a:pt x="181" y="282"/>
                    <a:pt x="181" y="282"/>
                  </a:cubicBezTo>
                  <a:cubicBezTo>
                    <a:pt x="181" y="148"/>
                    <a:pt x="181" y="148"/>
                    <a:pt x="181" y="148"/>
                  </a:cubicBezTo>
                  <a:cubicBezTo>
                    <a:pt x="181" y="116"/>
                    <a:pt x="180" y="75"/>
                    <a:pt x="136" y="75"/>
                  </a:cubicBezTo>
                  <a:cubicBezTo>
                    <a:pt x="92" y="75"/>
                    <a:pt x="85" y="110"/>
                    <a:pt x="85" y="146"/>
                  </a:cubicBezTo>
                  <a:cubicBezTo>
                    <a:pt x="85" y="282"/>
                    <a:pt x="85" y="282"/>
                    <a:pt x="85" y="282"/>
                  </a:cubicBezTo>
                  <a:cubicBezTo>
                    <a:pt x="0" y="282"/>
                    <a:pt x="0" y="282"/>
                    <a:pt x="0" y="282"/>
                  </a:cubicBezTo>
                  <a:lnTo>
                    <a:pt x="0"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6" name="Group 25"/>
            <p:cNvGrpSpPr/>
            <p:nvPr userDrawn="1"/>
          </p:nvGrpSpPr>
          <p:grpSpPr>
            <a:xfrm>
              <a:off x="4835532" y="3347543"/>
              <a:ext cx="86865" cy="45750"/>
              <a:chOff x="4835532" y="3367599"/>
              <a:chExt cx="57993" cy="30544"/>
            </a:xfrm>
          </p:grpSpPr>
          <p:sp>
            <p:nvSpPr>
              <p:cNvPr id="27" name="Freeform 16"/>
              <p:cNvSpPr>
                <a:spLocks/>
              </p:cNvSpPr>
              <p:nvPr userDrawn="1"/>
            </p:nvSpPr>
            <p:spPr bwMode="auto">
              <a:xfrm>
                <a:off x="4835532" y="3367620"/>
                <a:ext cx="22129" cy="30523"/>
              </a:xfrm>
              <a:custGeom>
                <a:avLst/>
                <a:gdLst>
                  <a:gd name="T0" fmla="*/ 0 w 29"/>
                  <a:gd name="T1" fmla="*/ 5 h 40"/>
                  <a:gd name="T2" fmla="*/ 12 w 29"/>
                  <a:gd name="T3" fmla="*/ 5 h 40"/>
                  <a:gd name="T4" fmla="*/ 12 w 29"/>
                  <a:gd name="T5" fmla="*/ 40 h 40"/>
                  <a:gd name="T6" fmla="*/ 17 w 29"/>
                  <a:gd name="T7" fmla="*/ 40 h 40"/>
                  <a:gd name="T8" fmla="*/ 17 w 29"/>
                  <a:gd name="T9" fmla="*/ 5 h 40"/>
                  <a:gd name="T10" fmla="*/ 29 w 29"/>
                  <a:gd name="T11" fmla="*/ 5 h 40"/>
                  <a:gd name="T12" fmla="*/ 29 w 29"/>
                  <a:gd name="T13" fmla="*/ 0 h 40"/>
                  <a:gd name="T14" fmla="*/ 0 w 29"/>
                  <a:gd name="T15" fmla="*/ 0 h 40"/>
                  <a:gd name="T16" fmla="*/ 0 w 29"/>
                  <a:gd name="T17"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40">
                    <a:moveTo>
                      <a:pt x="0" y="5"/>
                    </a:moveTo>
                    <a:lnTo>
                      <a:pt x="12" y="5"/>
                    </a:lnTo>
                    <a:lnTo>
                      <a:pt x="12" y="40"/>
                    </a:lnTo>
                    <a:lnTo>
                      <a:pt x="17" y="40"/>
                    </a:lnTo>
                    <a:lnTo>
                      <a:pt x="17" y="5"/>
                    </a:lnTo>
                    <a:lnTo>
                      <a:pt x="29" y="5"/>
                    </a:lnTo>
                    <a:lnTo>
                      <a:pt x="29" y="0"/>
                    </a:lnTo>
                    <a:lnTo>
                      <a:pt x="0" y="0"/>
                    </a:ln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7"/>
              <p:cNvSpPr>
                <a:spLocks/>
              </p:cNvSpPr>
              <p:nvPr userDrawn="1"/>
            </p:nvSpPr>
            <p:spPr bwMode="auto">
              <a:xfrm>
                <a:off x="4863002" y="3367599"/>
                <a:ext cx="30523" cy="30523"/>
              </a:xfrm>
              <a:custGeom>
                <a:avLst/>
                <a:gdLst>
                  <a:gd name="T0" fmla="*/ 31 w 40"/>
                  <a:gd name="T1" fmla="*/ 0 h 40"/>
                  <a:gd name="T2" fmla="*/ 19 w 40"/>
                  <a:gd name="T3" fmla="*/ 28 h 40"/>
                  <a:gd name="T4" fmla="*/ 9 w 40"/>
                  <a:gd name="T5" fmla="*/ 0 h 40"/>
                  <a:gd name="T6" fmla="*/ 0 w 40"/>
                  <a:gd name="T7" fmla="*/ 0 h 40"/>
                  <a:gd name="T8" fmla="*/ 0 w 40"/>
                  <a:gd name="T9" fmla="*/ 40 h 40"/>
                  <a:gd name="T10" fmla="*/ 5 w 40"/>
                  <a:gd name="T11" fmla="*/ 40 h 40"/>
                  <a:gd name="T12" fmla="*/ 5 w 40"/>
                  <a:gd name="T13" fmla="*/ 9 h 40"/>
                  <a:gd name="T14" fmla="*/ 19 w 40"/>
                  <a:gd name="T15" fmla="*/ 40 h 40"/>
                  <a:gd name="T16" fmla="*/ 21 w 40"/>
                  <a:gd name="T17" fmla="*/ 40 h 40"/>
                  <a:gd name="T18" fmla="*/ 33 w 40"/>
                  <a:gd name="T19" fmla="*/ 9 h 40"/>
                  <a:gd name="T20" fmla="*/ 33 w 40"/>
                  <a:gd name="T21" fmla="*/ 40 h 40"/>
                  <a:gd name="T22" fmla="*/ 40 w 40"/>
                  <a:gd name="T23" fmla="*/ 40 h 40"/>
                  <a:gd name="T24" fmla="*/ 40 w 40"/>
                  <a:gd name="T25" fmla="*/ 0 h 40"/>
                  <a:gd name="T26" fmla="*/ 31 w 40"/>
                  <a:gd name="T2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0">
                    <a:moveTo>
                      <a:pt x="31" y="0"/>
                    </a:moveTo>
                    <a:lnTo>
                      <a:pt x="19" y="28"/>
                    </a:lnTo>
                    <a:lnTo>
                      <a:pt x="9" y="0"/>
                    </a:lnTo>
                    <a:lnTo>
                      <a:pt x="0" y="0"/>
                    </a:lnTo>
                    <a:lnTo>
                      <a:pt x="0" y="40"/>
                    </a:lnTo>
                    <a:lnTo>
                      <a:pt x="5" y="40"/>
                    </a:lnTo>
                    <a:lnTo>
                      <a:pt x="5" y="9"/>
                    </a:lnTo>
                    <a:lnTo>
                      <a:pt x="19" y="40"/>
                    </a:lnTo>
                    <a:lnTo>
                      <a:pt x="21" y="40"/>
                    </a:lnTo>
                    <a:lnTo>
                      <a:pt x="33" y="9"/>
                    </a:lnTo>
                    <a:lnTo>
                      <a:pt x="33" y="40"/>
                    </a:lnTo>
                    <a:lnTo>
                      <a:pt x="40" y="40"/>
                    </a:lnTo>
                    <a:lnTo>
                      <a:pt x="40" y="0"/>
                    </a:lnTo>
                    <a:lnTo>
                      <a:pt x="3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9" name="Title 1"/>
          <p:cNvSpPr>
            <a:spLocks noGrp="1"/>
          </p:cNvSpPr>
          <p:nvPr>
            <p:ph type="ctrTitle"/>
          </p:nvPr>
        </p:nvSpPr>
        <p:spPr>
          <a:xfrm>
            <a:off x="696412" y="2623712"/>
            <a:ext cx="7772400" cy="898559"/>
          </a:xfrm>
        </p:spPr>
        <p:txBody>
          <a:bodyPr anchor="b" anchorCtr="0">
            <a:normAutofit/>
          </a:bodyPr>
          <a:lstStyle>
            <a:lvl1pPr>
              <a:defRPr sz="2200" b="0" i="0">
                <a:solidFill>
                  <a:schemeClr val="bg1"/>
                </a:solidFill>
              </a:defRPr>
            </a:lvl1pPr>
          </a:lstStyle>
          <a:p>
            <a:r>
              <a:rPr lang="en-US" smtClean="0"/>
              <a:t>Click to edit Master title style</a:t>
            </a:r>
            <a:endParaRPr lang="en-US" dirty="0"/>
          </a:p>
        </p:txBody>
      </p:sp>
      <p:sp>
        <p:nvSpPr>
          <p:cNvPr id="30" name="Subtitle 2"/>
          <p:cNvSpPr>
            <a:spLocks noGrp="1"/>
          </p:cNvSpPr>
          <p:nvPr>
            <p:ph type="subTitle" idx="1"/>
          </p:nvPr>
        </p:nvSpPr>
        <p:spPr>
          <a:xfrm>
            <a:off x="696411" y="3527044"/>
            <a:ext cx="7772400" cy="1028700"/>
          </a:xfrm>
          <a:prstGeom prst="rect">
            <a:avLst/>
          </a:prstGeom>
        </p:spPr>
        <p:txBody>
          <a:bodyPr lIns="0" anchor="t" anchorCtr="0">
            <a:noAutofit/>
          </a:bodyPr>
          <a:lstStyle>
            <a:lvl1pPr marL="0" indent="0" algn="l">
              <a:lnSpc>
                <a:spcPct val="100000"/>
              </a:lnSpc>
              <a:buNone/>
              <a:defRPr sz="1600" spc="0">
                <a:solidFill>
                  <a:srgbClr val="FFFFFF">
                    <a:alpha val="70000"/>
                  </a:srgb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9938113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Gradient Background">
    <p:bg>
      <p:bgPr>
        <a:gradFill flip="none" rotWithShape="1">
          <a:gsLst>
            <a:gs pos="0">
              <a:srgbClr val="BFBFBF">
                <a:alpha val="80000"/>
              </a:srgbClr>
            </a:gs>
            <a:gs pos="74000">
              <a:schemeClr val="bg1"/>
            </a:gs>
          </a:gsLst>
          <a:lin ang="16200000" scaled="0"/>
          <a:tileRect/>
        </a:gradFill>
        <a:effectLst/>
      </p:bgPr>
    </p:bg>
    <p:spTree>
      <p:nvGrpSpPr>
        <p:cNvPr id="1" name=""/>
        <p:cNvGrpSpPr/>
        <p:nvPr/>
      </p:nvGrpSpPr>
      <p:grpSpPr>
        <a:xfrm>
          <a:off x="0" y="0"/>
          <a:ext cx="0" cy="0"/>
          <a:chOff x="0" y="0"/>
          <a:chExt cx="0" cy="0"/>
        </a:xfrm>
      </p:grpSpPr>
      <p:sp>
        <p:nvSpPr>
          <p:cNvPr id="8" name="Round Same Side Corner Rectangle 7"/>
          <p:cNvSpPr/>
          <p:nvPr userDrawn="1"/>
        </p:nvSpPr>
        <p:spPr>
          <a:xfrm>
            <a:off x="0" y="0"/>
            <a:ext cx="279400" cy="5146672"/>
          </a:xfrm>
          <a:prstGeom prst="round2SameRect">
            <a:avLst>
              <a:gd name="adj1" fmla="val 0"/>
              <a:gd name="adj2" fmla="val 0"/>
            </a:avLst>
          </a:prstGeom>
          <a:gradFill>
            <a:gsLst>
              <a:gs pos="100000">
                <a:srgbClr val="005686"/>
              </a:gs>
              <a:gs pos="20000">
                <a:srgbClr val="172436"/>
              </a:gs>
            </a:gsLst>
          </a:gra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kern="1200" dirty="0"/>
          </a:p>
        </p:txBody>
      </p:sp>
      <p:sp>
        <p:nvSpPr>
          <p:cNvPr id="2" name="Title 1"/>
          <p:cNvSpPr>
            <a:spLocks noGrp="1"/>
          </p:cNvSpPr>
          <p:nvPr>
            <p:ph type="title"/>
          </p:nvPr>
        </p:nvSpPr>
        <p:spPr/>
        <p:txBody>
          <a:bodyPr/>
          <a:lstStyle>
            <a:lvl1pPr algn="l">
              <a:defRPr>
                <a:solidFill>
                  <a:srgbClr val="404040"/>
                </a:solidFill>
              </a:defRPr>
            </a:lvl1pPr>
          </a:lstStyle>
          <a:p>
            <a:r>
              <a:rPr lang="en-US" smtClean="0"/>
              <a:t>Click to edit Master title style</a:t>
            </a:r>
            <a:endParaRPr lang="en-US" dirty="0"/>
          </a:p>
        </p:txBody>
      </p:sp>
      <p:pic>
        <p:nvPicPr>
          <p:cNvPr id="7" name="Picture 6" descr="in_flat reverse_128x.png"/>
          <p:cNvPicPr>
            <a:picLocks noChangeAspect="1"/>
          </p:cNvPicPr>
          <p:nvPr userDrawn="1"/>
        </p:nvPicPr>
        <p:blipFill>
          <a:blip r:embed="rId2"/>
          <a:stretch>
            <a:fillRect/>
          </a:stretch>
        </p:blipFill>
        <p:spPr>
          <a:xfrm>
            <a:off x="58399" y="4887119"/>
            <a:ext cx="162605" cy="162455"/>
          </a:xfrm>
          <a:prstGeom prst="rect">
            <a:avLst/>
          </a:prstGeom>
        </p:spPr>
      </p:pic>
      <p:sp>
        <p:nvSpPr>
          <p:cNvPr id="3" name="Slide Number Placeholder 2"/>
          <p:cNvSpPr>
            <a:spLocks noGrp="1"/>
          </p:cNvSpPr>
          <p:nvPr>
            <p:ph type="sldNum" sz="quarter" idx="10"/>
          </p:nvPr>
        </p:nvSpPr>
        <p:spPr/>
        <p:txBody>
          <a:bodyPr/>
          <a:lstStyle/>
          <a:p>
            <a:fld id="{75897B0D-BA2C-2244-86F3-025175B80EAC}" type="slidenum">
              <a:rPr lang="en-US" smtClean="0"/>
              <a:pPr/>
              <a:t>‹#›</a:t>
            </a:fld>
            <a:endParaRPr lang="en-US" dirty="0"/>
          </a:p>
        </p:txBody>
      </p:sp>
    </p:spTree>
    <p:extLst>
      <p:ext uri="{BB962C8B-B14F-4D97-AF65-F5344CB8AC3E}">
        <p14:creationId xmlns:p14="http://schemas.microsoft.com/office/powerpoint/2010/main" val="1100342"/>
      </p:ext>
    </p:extLst>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Quotes Dark Gradient">
    <p:bg>
      <p:bgPr>
        <a:gradFill flip="none" rotWithShape="1">
          <a:gsLst>
            <a:gs pos="20000">
              <a:srgbClr val="172436"/>
            </a:gs>
            <a:gs pos="100000">
              <a:srgbClr val="0B70AE"/>
            </a:gs>
          </a:gsLst>
          <a:lin ang="18000000" scaled="0"/>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4374279"/>
      </p:ext>
    </p:extLst>
  </p:cSld>
  <p:clrMapOvr>
    <a:masterClrMapping/>
  </p:clrMapOvr>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Quotes Light Radial">
    <p:spTree>
      <p:nvGrpSpPr>
        <p:cNvPr id="1" name=""/>
        <p:cNvGrpSpPr/>
        <p:nvPr/>
      </p:nvGrpSpPr>
      <p:grpSpPr>
        <a:xfrm>
          <a:off x="0" y="0"/>
          <a:ext cx="0" cy="0"/>
          <a:chOff x="0" y="0"/>
          <a:chExt cx="0" cy="0"/>
        </a:xfrm>
      </p:grpSpPr>
      <p:sp>
        <p:nvSpPr>
          <p:cNvPr id="7" name="Rectangle 6"/>
          <p:cNvSpPr/>
          <p:nvPr userDrawn="1"/>
        </p:nvSpPr>
        <p:spPr>
          <a:xfrm>
            <a:off x="0" y="0"/>
            <a:ext cx="9144000" cy="5143500"/>
          </a:xfrm>
          <a:prstGeom prst="rect">
            <a:avLst/>
          </a:prstGeom>
          <a:gradFill flip="none" rotWithShape="1">
            <a:gsLst>
              <a:gs pos="64000">
                <a:schemeClr val="bg1"/>
              </a:gs>
              <a:gs pos="100000">
                <a:schemeClr val="bg2"/>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smtClean="0">
              <a:solidFill>
                <a:srgbClr val="FFFFFF"/>
              </a:solidFill>
              <a:latin typeface="Arial"/>
            </a:endParaRPr>
          </a:p>
          <a:p>
            <a:pPr algn="ctr">
              <a:defRPr/>
            </a:pPr>
            <a:endParaRPr lang="en-US" dirty="0" smtClean="0">
              <a:solidFill>
                <a:srgbClr val="FFFFFF"/>
              </a:solidFill>
              <a:latin typeface="Arial"/>
            </a:endParaRPr>
          </a:p>
          <a:p>
            <a:pPr algn="ctr">
              <a:defRPr/>
            </a:pPr>
            <a:endParaRPr lang="en-US" dirty="0">
              <a:solidFill>
                <a:srgbClr val="FFFFFF"/>
              </a:solidFill>
              <a:latin typeface="Arial"/>
            </a:endParaRPr>
          </a:p>
        </p:txBody>
      </p:sp>
    </p:spTree>
    <p:extLst>
      <p:ext uri="{BB962C8B-B14F-4D97-AF65-F5344CB8AC3E}">
        <p14:creationId xmlns:p14="http://schemas.microsoft.com/office/powerpoint/2010/main" val="395285021"/>
      </p:ext>
    </p:extLst>
  </p:cSld>
  <p:clrMapOvr>
    <a:masterClrMapping/>
  </p:clrMapOvr>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Title">
    <p:spTree>
      <p:nvGrpSpPr>
        <p:cNvPr id="1" name=""/>
        <p:cNvGrpSpPr/>
        <p:nvPr/>
      </p:nvGrpSpPr>
      <p:grpSpPr>
        <a:xfrm>
          <a:off x="0" y="0"/>
          <a:ext cx="0" cy="0"/>
          <a:chOff x="0" y="0"/>
          <a:chExt cx="0" cy="0"/>
        </a:xfrm>
      </p:grpSpPr>
      <p:sp>
        <p:nvSpPr>
          <p:cNvPr id="5" name="Title 1"/>
          <p:cNvSpPr>
            <a:spLocks noGrp="1"/>
          </p:cNvSpPr>
          <p:nvPr>
            <p:ph type="title"/>
          </p:nvPr>
        </p:nvSpPr>
        <p:spPr>
          <a:xfrm>
            <a:off x="581006" y="152315"/>
            <a:ext cx="7962938" cy="754380"/>
          </a:xfrm>
        </p:spPr>
        <p:txBody>
          <a:bodyPr/>
          <a:lstStyle>
            <a:lvl1pPr algn="l">
              <a:defRPr>
                <a:solidFill>
                  <a:srgbClr val="404040"/>
                </a:solidFill>
              </a:defRPr>
            </a:lvl1pPr>
          </a:lstStyle>
          <a:p>
            <a:r>
              <a:rPr lang="en-US" smtClean="0"/>
              <a:t>Click to edit Master title style</a:t>
            </a:r>
            <a:endParaRPr lang="en-US" dirty="0"/>
          </a:p>
        </p:txBody>
      </p:sp>
      <p:sp>
        <p:nvSpPr>
          <p:cNvPr id="3" name="Slide Number Placeholder 2"/>
          <p:cNvSpPr>
            <a:spLocks noGrp="1"/>
          </p:cNvSpPr>
          <p:nvPr>
            <p:ph type="sldNum" sz="quarter" idx="10"/>
          </p:nvPr>
        </p:nvSpPr>
        <p:spPr/>
        <p:txBody>
          <a:bodyPr/>
          <a:lstStyle/>
          <a:p>
            <a:fld id="{75897B0D-BA2C-2244-86F3-025175B80EAC}" type="slidenum">
              <a:rPr lang="en-US" smtClean="0"/>
              <a:pPr/>
              <a:t>‹#›</a:t>
            </a:fld>
            <a:endParaRPr lang="en-US" dirty="0"/>
          </a:p>
        </p:txBody>
      </p:sp>
    </p:spTree>
    <p:extLst>
      <p:ext uri="{BB962C8B-B14F-4D97-AF65-F5344CB8AC3E}">
        <p14:creationId xmlns:p14="http://schemas.microsoft.com/office/powerpoint/2010/main" val="2578790490"/>
      </p:ext>
    </p:extLst>
  </p:cSld>
  <p:clrMapOvr>
    <a:masterClrMapping/>
  </p:clrMapOvr>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closing slide">
    <p:bg>
      <p:bgPr>
        <a:gradFill flip="none" rotWithShape="1">
          <a:gsLst>
            <a:gs pos="0">
              <a:srgbClr val="BFBFBF">
                <a:alpha val="80000"/>
              </a:srgbClr>
            </a:gs>
            <a:gs pos="74000">
              <a:schemeClr val="bg1"/>
            </a:gs>
          </a:gsLst>
          <a:lin ang="16200000" scaled="0"/>
          <a:tileRect/>
        </a:gradFill>
        <a:effectLst/>
      </p:bgPr>
    </p:bg>
    <p:spTree>
      <p:nvGrpSpPr>
        <p:cNvPr id="1" name=""/>
        <p:cNvGrpSpPr/>
        <p:nvPr/>
      </p:nvGrpSpPr>
      <p:grpSpPr>
        <a:xfrm>
          <a:off x="0" y="0"/>
          <a:ext cx="0" cy="0"/>
          <a:chOff x="0" y="0"/>
          <a:chExt cx="0" cy="0"/>
        </a:xfrm>
      </p:grpSpPr>
      <p:pic>
        <p:nvPicPr>
          <p:cNvPr id="8" name="Picture 7" descr="HumanIn-transparent.png"/>
          <p:cNvPicPr>
            <a:picLocks noChangeAspect="1"/>
          </p:cNvPicPr>
          <p:nvPr userDrawn="1"/>
        </p:nvPicPr>
        <p:blipFill>
          <a:blip r:embed="rId2" cstate="screen"/>
          <a:srcRect r="-747"/>
          <a:stretch>
            <a:fillRect/>
          </a:stretch>
        </p:blipFill>
        <p:spPr bwMode="auto">
          <a:xfrm>
            <a:off x="1283009" y="1151155"/>
            <a:ext cx="6730692" cy="3299450"/>
          </a:xfrm>
          <a:prstGeom prst="rect">
            <a:avLst/>
          </a:prstGeom>
          <a:noFill/>
          <a:ln w="9525">
            <a:noFill/>
            <a:miter lim="800000"/>
            <a:headEnd/>
            <a:tailEnd/>
          </a:ln>
        </p:spPr>
      </p:pic>
      <p:sp>
        <p:nvSpPr>
          <p:cNvPr id="10" name="Round Same Side Corner Rectangle 9"/>
          <p:cNvSpPr/>
          <p:nvPr userDrawn="1"/>
        </p:nvSpPr>
        <p:spPr>
          <a:xfrm>
            <a:off x="0" y="0"/>
            <a:ext cx="279400" cy="5146672"/>
          </a:xfrm>
          <a:prstGeom prst="round2SameRect">
            <a:avLst>
              <a:gd name="adj1" fmla="val 0"/>
              <a:gd name="adj2" fmla="val 0"/>
            </a:avLst>
          </a:prstGeom>
          <a:gradFill>
            <a:gsLst>
              <a:gs pos="100000">
                <a:srgbClr val="005686"/>
              </a:gs>
              <a:gs pos="20000">
                <a:srgbClr val="172436"/>
              </a:gs>
            </a:gsLst>
          </a:gra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kern="1200" dirty="0"/>
          </a:p>
        </p:txBody>
      </p:sp>
      <p:pic>
        <p:nvPicPr>
          <p:cNvPr id="11" name="Picture 10" descr="in_flat reverse_128x.png"/>
          <p:cNvPicPr>
            <a:picLocks noChangeAspect="1"/>
          </p:cNvPicPr>
          <p:nvPr userDrawn="1"/>
        </p:nvPicPr>
        <p:blipFill>
          <a:blip r:embed="rId3"/>
          <a:stretch>
            <a:fillRect/>
          </a:stretch>
        </p:blipFill>
        <p:spPr>
          <a:xfrm>
            <a:off x="58399" y="4887119"/>
            <a:ext cx="162605" cy="162455"/>
          </a:xfrm>
          <a:prstGeom prst="rect">
            <a:avLst/>
          </a:prstGeom>
        </p:spPr>
      </p:pic>
    </p:spTree>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Option B">
    <p:bg>
      <p:bgPr>
        <a:gradFill flip="none" rotWithShape="1">
          <a:gsLst>
            <a:gs pos="20000">
              <a:srgbClr val="172436"/>
            </a:gs>
            <a:gs pos="100000">
              <a:srgbClr val="0B70AE"/>
            </a:gs>
          </a:gsLst>
          <a:lin ang="18000000" scaled="0"/>
          <a:tileRect/>
        </a:gradFill>
        <a:effectLst/>
      </p:bgPr>
    </p:bg>
    <p:spTree>
      <p:nvGrpSpPr>
        <p:cNvPr id="1" name=""/>
        <p:cNvGrpSpPr/>
        <p:nvPr/>
      </p:nvGrpSpPr>
      <p:grpSpPr>
        <a:xfrm>
          <a:off x="0" y="0"/>
          <a:ext cx="0" cy="0"/>
          <a:chOff x="0" y="0"/>
          <a:chExt cx="0" cy="0"/>
        </a:xfrm>
      </p:grpSpPr>
      <p:pic>
        <p:nvPicPr>
          <p:cNvPr id="19" name="Picture 18" descr="in1000pxrotate.png"/>
          <p:cNvPicPr>
            <a:picLocks noChangeAspect="1"/>
          </p:cNvPicPr>
          <p:nvPr userDrawn="1"/>
        </p:nvPicPr>
        <p:blipFill rotWithShape="1">
          <a:blip r:embed="rId2">
            <a:alphaModFix amt="10000"/>
            <a:extLst>
              <a:ext uri="{28A0092B-C50C-407E-A947-70E740481C1C}">
                <a14:useLocalDpi xmlns:a14="http://schemas.microsoft.com/office/drawing/2010/main" val="0"/>
              </a:ext>
            </a:extLst>
          </a:blip>
          <a:srcRect t="-287" r="13529" b="17480"/>
          <a:stretch/>
        </p:blipFill>
        <p:spPr>
          <a:xfrm>
            <a:off x="5657272" y="1810454"/>
            <a:ext cx="3486729" cy="3333046"/>
          </a:xfrm>
          <a:prstGeom prst="rect">
            <a:avLst/>
          </a:prstGeom>
        </p:spPr>
      </p:pic>
      <p:grpSp>
        <p:nvGrpSpPr>
          <p:cNvPr id="12" name="Group 11"/>
          <p:cNvGrpSpPr/>
          <p:nvPr userDrawn="1"/>
        </p:nvGrpSpPr>
        <p:grpSpPr>
          <a:xfrm>
            <a:off x="702219" y="1991759"/>
            <a:ext cx="8434482" cy="671367"/>
            <a:chOff x="709517" y="1891422"/>
            <a:chExt cx="10228577" cy="814928"/>
          </a:xfrm>
        </p:grpSpPr>
        <p:sp>
          <p:nvSpPr>
            <p:cNvPr id="14" name="Title 27"/>
            <p:cNvSpPr txBox="1">
              <a:spLocks/>
            </p:cNvSpPr>
            <p:nvPr userDrawn="1"/>
          </p:nvSpPr>
          <p:spPr>
            <a:xfrm>
              <a:off x="3869939" y="1973075"/>
              <a:ext cx="7068155" cy="733275"/>
            </a:xfrm>
            <a:prstGeom prst="rect">
              <a:avLst/>
            </a:prstGeom>
          </p:spPr>
          <p:txBody>
            <a:bodyPr vert="horz" lIns="0" tIns="45720" rIns="0" bIns="45720" rtlCol="0" anchor="ctr">
              <a:noAutofit/>
            </a:bodyPr>
            <a:lstStyle>
              <a:lvl1pPr>
                <a:defRPr sz="2400" baseline="0">
                  <a:solidFill>
                    <a:schemeClr val="tx1">
                      <a:lumMod val="50000"/>
                      <a:lumOff val="50000"/>
                    </a:schemeClr>
                  </a:solidFill>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850" b="0" i="0" u="none" strike="noStrike" kern="1200" cap="none" spc="0" normalizeH="0" baseline="0" noProof="0" dirty="0" smtClean="0">
                  <a:ln>
                    <a:noFill/>
                  </a:ln>
                  <a:solidFill>
                    <a:srgbClr val="FFFFFF"/>
                  </a:solidFill>
                  <a:effectLst/>
                  <a:uLnTx/>
                  <a:uFillTx/>
                  <a:latin typeface="Arial" pitchFamily="34" charset="0"/>
                  <a:ea typeface="+mn-ea"/>
                  <a:cs typeface="Arial" pitchFamily="34" charset="0"/>
                </a:rPr>
                <a:t>Marketing Solutions</a:t>
              </a:r>
              <a:endParaRPr kumimoji="0" lang="en-US" sz="3850" b="0" i="0" u="none" strike="noStrike" kern="1200" cap="none" spc="0" normalizeH="0" baseline="0" noProof="0" dirty="0">
                <a:ln>
                  <a:noFill/>
                </a:ln>
                <a:solidFill>
                  <a:srgbClr val="FFFFFF"/>
                </a:solidFill>
                <a:effectLst/>
                <a:uLnTx/>
                <a:uFillTx/>
                <a:latin typeface="Arial" pitchFamily="34" charset="0"/>
                <a:ea typeface="+mj-ea"/>
                <a:cs typeface="Arial" pitchFamily="34" charset="0"/>
              </a:endParaRPr>
            </a:p>
          </p:txBody>
        </p:sp>
        <p:grpSp>
          <p:nvGrpSpPr>
            <p:cNvPr id="15" name="Group 14"/>
            <p:cNvGrpSpPr/>
            <p:nvPr userDrawn="1"/>
          </p:nvGrpSpPr>
          <p:grpSpPr>
            <a:xfrm>
              <a:off x="709517" y="1891422"/>
              <a:ext cx="2973771" cy="733762"/>
              <a:chOff x="713425" y="2508272"/>
              <a:chExt cx="4208972" cy="1038540"/>
            </a:xfrm>
          </p:grpSpPr>
          <p:sp>
            <p:nvSpPr>
              <p:cNvPr id="20" name="Freeform 7"/>
              <p:cNvSpPr>
                <a:spLocks/>
              </p:cNvSpPr>
              <p:nvPr userDrawn="1"/>
            </p:nvSpPr>
            <p:spPr bwMode="auto">
              <a:xfrm>
                <a:off x="713425" y="2661649"/>
                <a:ext cx="456316" cy="731785"/>
              </a:xfrm>
              <a:custGeom>
                <a:avLst/>
                <a:gdLst>
                  <a:gd name="T0" fmla="*/ 0 w 598"/>
                  <a:gd name="T1" fmla="*/ 0 h 959"/>
                  <a:gd name="T2" fmla="*/ 210 w 598"/>
                  <a:gd name="T3" fmla="*/ 0 h 959"/>
                  <a:gd name="T4" fmla="*/ 210 w 598"/>
                  <a:gd name="T5" fmla="*/ 765 h 959"/>
                  <a:gd name="T6" fmla="*/ 598 w 598"/>
                  <a:gd name="T7" fmla="*/ 765 h 959"/>
                  <a:gd name="T8" fmla="*/ 598 w 598"/>
                  <a:gd name="T9" fmla="*/ 959 h 959"/>
                  <a:gd name="T10" fmla="*/ 0 w 598"/>
                  <a:gd name="T11" fmla="*/ 959 h 959"/>
                  <a:gd name="T12" fmla="*/ 0 w 598"/>
                  <a:gd name="T13" fmla="*/ 0 h 959"/>
                </a:gdLst>
                <a:ahLst/>
                <a:cxnLst>
                  <a:cxn ang="0">
                    <a:pos x="T0" y="T1"/>
                  </a:cxn>
                  <a:cxn ang="0">
                    <a:pos x="T2" y="T3"/>
                  </a:cxn>
                  <a:cxn ang="0">
                    <a:pos x="T4" y="T5"/>
                  </a:cxn>
                  <a:cxn ang="0">
                    <a:pos x="T6" y="T7"/>
                  </a:cxn>
                  <a:cxn ang="0">
                    <a:pos x="T8" y="T9"/>
                  </a:cxn>
                  <a:cxn ang="0">
                    <a:pos x="T10" y="T11"/>
                  </a:cxn>
                  <a:cxn ang="0">
                    <a:pos x="T12" y="T13"/>
                  </a:cxn>
                </a:cxnLst>
                <a:rect l="0" t="0" r="r" b="b"/>
                <a:pathLst>
                  <a:path w="598" h="959">
                    <a:moveTo>
                      <a:pt x="0" y="0"/>
                    </a:moveTo>
                    <a:lnTo>
                      <a:pt x="210" y="0"/>
                    </a:lnTo>
                    <a:lnTo>
                      <a:pt x="210" y="765"/>
                    </a:lnTo>
                    <a:lnTo>
                      <a:pt x="598" y="765"/>
                    </a:lnTo>
                    <a:lnTo>
                      <a:pt x="598" y="959"/>
                    </a:lnTo>
                    <a:lnTo>
                      <a:pt x="0" y="959"/>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8"/>
              <p:cNvSpPr>
                <a:spLocks noEditPoints="1"/>
              </p:cNvSpPr>
              <p:nvPr userDrawn="1"/>
            </p:nvSpPr>
            <p:spPr bwMode="auto">
              <a:xfrm>
                <a:off x="1229261" y="2650966"/>
                <a:ext cx="177795" cy="742468"/>
              </a:xfrm>
              <a:custGeom>
                <a:avLst/>
                <a:gdLst>
                  <a:gd name="T0" fmla="*/ 7 w 99"/>
                  <a:gd name="T1" fmla="*/ 137 h 412"/>
                  <a:gd name="T2" fmla="*/ 92 w 99"/>
                  <a:gd name="T3" fmla="*/ 137 h 412"/>
                  <a:gd name="T4" fmla="*/ 92 w 99"/>
                  <a:gd name="T5" fmla="*/ 412 h 412"/>
                  <a:gd name="T6" fmla="*/ 7 w 99"/>
                  <a:gd name="T7" fmla="*/ 412 h 412"/>
                  <a:gd name="T8" fmla="*/ 7 w 99"/>
                  <a:gd name="T9" fmla="*/ 137 h 412"/>
                  <a:gd name="T10" fmla="*/ 49 w 99"/>
                  <a:gd name="T11" fmla="*/ 0 h 412"/>
                  <a:gd name="T12" fmla="*/ 99 w 99"/>
                  <a:gd name="T13" fmla="*/ 50 h 412"/>
                  <a:gd name="T14" fmla="*/ 49 w 99"/>
                  <a:gd name="T15" fmla="*/ 99 h 412"/>
                  <a:gd name="T16" fmla="*/ 0 w 99"/>
                  <a:gd name="T17" fmla="*/ 50 h 412"/>
                  <a:gd name="T18" fmla="*/ 49 w 99"/>
                  <a:gd name="T19"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412">
                    <a:moveTo>
                      <a:pt x="7" y="137"/>
                    </a:moveTo>
                    <a:cubicBezTo>
                      <a:pt x="92" y="137"/>
                      <a:pt x="92" y="137"/>
                      <a:pt x="92" y="137"/>
                    </a:cubicBezTo>
                    <a:cubicBezTo>
                      <a:pt x="92" y="412"/>
                      <a:pt x="92" y="412"/>
                      <a:pt x="92" y="412"/>
                    </a:cubicBezTo>
                    <a:cubicBezTo>
                      <a:pt x="7" y="412"/>
                      <a:pt x="7" y="412"/>
                      <a:pt x="7" y="412"/>
                    </a:cubicBezTo>
                    <a:lnTo>
                      <a:pt x="7" y="137"/>
                    </a:lnTo>
                    <a:close/>
                    <a:moveTo>
                      <a:pt x="49" y="0"/>
                    </a:moveTo>
                    <a:cubicBezTo>
                      <a:pt x="77" y="0"/>
                      <a:pt x="99" y="22"/>
                      <a:pt x="99" y="50"/>
                    </a:cubicBezTo>
                    <a:cubicBezTo>
                      <a:pt x="99" y="77"/>
                      <a:pt x="77" y="99"/>
                      <a:pt x="49" y="99"/>
                    </a:cubicBezTo>
                    <a:cubicBezTo>
                      <a:pt x="22" y="99"/>
                      <a:pt x="0" y="77"/>
                      <a:pt x="0" y="50"/>
                    </a:cubicBezTo>
                    <a:cubicBezTo>
                      <a:pt x="0" y="22"/>
                      <a:pt x="22" y="0"/>
                      <a:pt x="4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9"/>
              <p:cNvSpPr>
                <a:spLocks/>
              </p:cNvSpPr>
              <p:nvPr userDrawn="1"/>
            </p:nvSpPr>
            <p:spPr bwMode="auto">
              <a:xfrm>
                <a:off x="2038115" y="2661649"/>
                <a:ext cx="517362" cy="731785"/>
              </a:xfrm>
              <a:custGeom>
                <a:avLst/>
                <a:gdLst>
                  <a:gd name="T0" fmla="*/ 0 w 678"/>
                  <a:gd name="T1" fmla="*/ 0 h 959"/>
                  <a:gd name="T2" fmla="*/ 201 w 678"/>
                  <a:gd name="T3" fmla="*/ 0 h 959"/>
                  <a:gd name="T4" fmla="*/ 201 w 678"/>
                  <a:gd name="T5" fmla="*/ 574 h 959"/>
                  <a:gd name="T6" fmla="*/ 430 w 678"/>
                  <a:gd name="T7" fmla="*/ 309 h 959"/>
                  <a:gd name="T8" fmla="*/ 678 w 678"/>
                  <a:gd name="T9" fmla="*/ 309 h 959"/>
                  <a:gd name="T10" fmla="*/ 414 w 678"/>
                  <a:gd name="T11" fmla="*/ 609 h 959"/>
                  <a:gd name="T12" fmla="*/ 671 w 678"/>
                  <a:gd name="T13" fmla="*/ 959 h 959"/>
                  <a:gd name="T14" fmla="*/ 418 w 678"/>
                  <a:gd name="T15" fmla="*/ 959 h 959"/>
                  <a:gd name="T16" fmla="*/ 206 w 678"/>
                  <a:gd name="T17" fmla="*/ 638 h 959"/>
                  <a:gd name="T18" fmla="*/ 201 w 678"/>
                  <a:gd name="T19" fmla="*/ 638 h 959"/>
                  <a:gd name="T20" fmla="*/ 201 w 678"/>
                  <a:gd name="T21" fmla="*/ 959 h 959"/>
                  <a:gd name="T22" fmla="*/ 0 w 678"/>
                  <a:gd name="T23" fmla="*/ 959 h 959"/>
                  <a:gd name="T24" fmla="*/ 0 w 678"/>
                  <a:gd name="T25" fmla="*/ 0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8" h="959">
                    <a:moveTo>
                      <a:pt x="0" y="0"/>
                    </a:moveTo>
                    <a:lnTo>
                      <a:pt x="201" y="0"/>
                    </a:lnTo>
                    <a:lnTo>
                      <a:pt x="201" y="574"/>
                    </a:lnTo>
                    <a:lnTo>
                      <a:pt x="430" y="309"/>
                    </a:lnTo>
                    <a:lnTo>
                      <a:pt x="678" y="309"/>
                    </a:lnTo>
                    <a:lnTo>
                      <a:pt x="414" y="609"/>
                    </a:lnTo>
                    <a:lnTo>
                      <a:pt x="671" y="959"/>
                    </a:lnTo>
                    <a:lnTo>
                      <a:pt x="418" y="959"/>
                    </a:lnTo>
                    <a:lnTo>
                      <a:pt x="206" y="638"/>
                    </a:lnTo>
                    <a:lnTo>
                      <a:pt x="201" y="638"/>
                    </a:lnTo>
                    <a:lnTo>
                      <a:pt x="201" y="959"/>
                    </a:lnTo>
                    <a:lnTo>
                      <a:pt x="0" y="959"/>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0"/>
              <p:cNvSpPr>
                <a:spLocks/>
              </p:cNvSpPr>
              <p:nvPr userDrawn="1"/>
            </p:nvSpPr>
            <p:spPr bwMode="auto">
              <a:xfrm>
                <a:off x="1479548" y="2885229"/>
                <a:ext cx="481497" cy="508205"/>
              </a:xfrm>
              <a:custGeom>
                <a:avLst/>
                <a:gdLst>
                  <a:gd name="T0" fmla="*/ 0 w 267"/>
                  <a:gd name="T1" fmla="*/ 7 h 282"/>
                  <a:gd name="T2" fmla="*/ 82 w 267"/>
                  <a:gd name="T3" fmla="*/ 7 h 282"/>
                  <a:gd name="T4" fmla="*/ 82 w 267"/>
                  <a:gd name="T5" fmla="*/ 44 h 282"/>
                  <a:gd name="T6" fmla="*/ 83 w 267"/>
                  <a:gd name="T7" fmla="*/ 44 h 282"/>
                  <a:gd name="T8" fmla="*/ 164 w 267"/>
                  <a:gd name="T9" fmla="*/ 0 h 282"/>
                  <a:gd name="T10" fmla="*/ 267 w 267"/>
                  <a:gd name="T11" fmla="*/ 131 h 282"/>
                  <a:gd name="T12" fmla="*/ 267 w 267"/>
                  <a:gd name="T13" fmla="*/ 282 h 282"/>
                  <a:gd name="T14" fmla="*/ 181 w 267"/>
                  <a:gd name="T15" fmla="*/ 282 h 282"/>
                  <a:gd name="T16" fmla="*/ 181 w 267"/>
                  <a:gd name="T17" fmla="*/ 148 h 282"/>
                  <a:gd name="T18" fmla="*/ 137 w 267"/>
                  <a:gd name="T19" fmla="*/ 75 h 282"/>
                  <a:gd name="T20" fmla="*/ 86 w 267"/>
                  <a:gd name="T21" fmla="*/ 146 h 282"/>
                  <a:gd name="T22" fmla="*/ 86 w 267"/>
                  <a:gd name="T23" fmla="*/ 282 h 282"/>
                  <a:gd name="T24" fmla="*/ 0 w 267"/>
                  <a:gd name="T25" fmla="*/ 282 h 282"/>
                  <a:gd name="T26" fmla="*/ 0 w 267"/>
                  <a:gd name="T27" fmla="*/ 7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7" h="282">
                    <a:moveTo>
                      <a:pt x="0" y="7"/>
                    </a:moveTo>
                    <a:cubicBezTo>
                      <a:pt x="82" y="7"/>
                      <a:pt x="82" y="7"/>
                      <a:pt x="82" y="7"/>
                    </a:cubicBezTo>
                    <a:cubicBezTo>
                      <a:pt x="82" y="44"/>
                      <a:pt x="82" y="44"/>
                      <a:pt x="82" y="44"/>
                    </a:cubicBezTo>
                    <a:cubicBezTo>
                      <a:pt x="83" y="44"/>
                      <a:pt x="83" y="44"/>
                      <a:pt x="83" y="44"/>
                    </a:cubicBezTo>
                    <a:cubicBezTo>
                      <a:pt x="95" y="23"/>
                      <a:pt x="123" y="0"/>
                      <a:pt x="164" y="0"/>
                    </a:cubicBezTo>
                    <a:cubicBezTo>
                      <a:pt x="251" y="0"/>
                      <a:pt x="267" y="57"/>
                      <a:pt x="267" y="131"/>
                    </a:cubicBezTo>
                    <a:cubicBezTo>
                      <a:pt x="267" y="282"/>
                      <a:pt x="267" y="282"/>
                      <a:pt x="267" y="282"/>
                    </a:cubicBezTo>
                    <a:cubicBezTo>
                      <a:pt x="181" y="282"/>
                      <a:pt x="181" y="282"/>
                      <a:pt x="181" y="282"/>
                    </a:cubicBezTo>
                    <a:cubicBezTo>
                      <a:pt x="181" y="148"/>
                      <a:pt x="181" y="148"/>
                      <a:pt x="181" y="148"/>
                    </a:cubicBezTo>
                    <a:cubicBezTo>
                      <a:pt x="181" y="116"/>
                      <a:pt x="181" y="75"/>
                      <a:pt x="137" y="75"/>
                    </a:cubicBezTo>
                    <a:cubicBezTo>
                      <a:pt x="92" y="75"/>
                      <a:pt x="86" y="110"/>
                      <a:pt x="86" y="146"/>
                    </a:cubicBezTo>
                    <a:cubicBezTo>
                      <a:pt x="86" y="282"/>
                      <a:pt x="86" y="282"/>
                      <a:pt x="86" y="282"/>
                    </a:cubicBezTo>
                    <a:cubicBezTo>
                      <a:pt x="0" y="282"/>
                      <a:pt x="0" y="282"/>
                      <a:pt x="0" y="282"/>
                    </a:cubicBezTo>
                    <a:lnTo>
                      <a:pt x="0"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1"/>
              <p:cNvSpPr>
                <a:spLocks noEditPoints="1"/>
              </p:cNvSpPr>
              <p:nvPr userDrawn="1"/>
            </p:nvSpPr>
            <p:spPr bwMode="auto">
              <a:xfrm>
                <a:off x="2521139" y="2881414"/>
                <a:ext cx="512020" cy="524993"/>
              </a:xfrm>
              <a:custGeom>
                <a:avLst/>
                <a:gdLst>
                  <a:gd name="T0" fmla="*/ 199 w 284"/>
                  <a:gd name="T1" fmla="*/ 114 h 291"/>
                  <a:gd name="T2" fmla="*/ 146 w 284"/>
                  <a:gd name="T3" fmla="*/ 62 h 291"/>
                  <a:gd name="T4" fmla="*/ 86 w 284"/>
                  <a:gd name="T5" fmla="*/ 114 h 291"/>
                  <a:gd name="T6" fmla="*/ 199 w 284"/>
                  <a:gd name="T7" fmla="*/ 114 h 291"/>
                  <a:gd name="T8" fmla="*/ 271 w 284"/>
                  <a:gd name="T9" fmla="*/ 236 h 291"/>
                  <a:gd name="T10" fmla="*/ 154 w 284"/>
                  <a:gd name="T11" fmla="*/ 291 h 291"/>
                  <a:gd name="T12" fmla="*/ 0 w 284"/>
                  <a:gd name="T13" fmla="*/ 146 h 291"/>
                  <a:gd name="T14" fmla="*/ 154 w 284"/>
                  <a:gd name="T15" fmla="*/ 0 h 291"/>
                  <a:gd name="T16" fmla="*/ 284 w 284"/>
                  <a:gd name="T17" fmla="*/ 146 h 291"/>
                  <a:gd name="T18" fmla="*/ 284 w 284"/>
                  <a:gd name="T19" fmla="*/ 172 h 291"/>
                  <a:gd name="T20" fmla="*/ 86 w 284"/>
                  <a:gd name="T21" fmla="*/ 172 h 291"/>
                  <a:gd name="T22" fmla="*/ 150 w 284"/>
                  <a:gd name="T23" fmla="*/ 226 h 291"/>
                  <a:gd name="T24" fmla="*/ 211 w 284"/>
                  <a:gd name="T25" fmla="*/ 192 h 291"/>
                  <a:gd name="T26" fmla="*/ 271 w 284"/>
                  <a:gd name="T27" fmla="*/ 23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291">
                    <a:moveTo>
                      <a:pt x="199" y="114"/>
                    </a:moveTo>
                    <a:cubicBezTo>
                      <a:pt x="199" y="86"/>
                      <a:pt x="177" y="62"/>
                      <a:pt x="146" y="62"/>
                    </a:cubicBezTo>
                    <a:cubicBezTo>
                      <a:pt x="109" y="62"/>
                      <a:pt x="88" y="88"/>
                      <a:pt x="86" y="114"/>
                    </a:cubicBezTo>
                    <a:lnTo>
                      <a:pt x="199" y="114"/>
                    </a:lnTo>
                    <a:close/>
                    <a:moveTo>
                      <a:pt x="271" y="236"/>
                    </a:moveTo>
                    <a:cubicBezTo>
                      <a:pt x="243" y="271"/>
                      <a:pt x="199" y="291"/>
                      <a:pt x="154" y="291"/>
                    </a:cubicBezTo>
                    <a:cubicBezTo>
                      <a:pt x="69" y="291"/>
                      <a:pt x="0" y="234"/>
                      <a:pt x="0" y="146"/>
                    </a:cubicBezTo>
                    <a:cubicBezTo>
                      <a:pt x="0" y="57"/>
                      <a:pt x="69" y="0"/>
                      <a:pt x="154" y="0"/>
                    </a:cubicBezTo>
                    <a:cubicBezTo>
                      <a:pt x="234" y="0"/>
                      <a:pt x="284" y="57"/>
                      <a:pt x="284" y="146"/>
                    </a:cubicBezTo>
                    <a:cubicBezTo>
                      <a:pt x="284" y="172"/>
                      <a:pt x="284" y="172"/>
                      <a:pt x="284" y="172"/>
                    </a:cubicBezTo>
                    <a:cubicBezTo>
                      <a:pt x="86" y="172"/>
                      <a:pt x="86" y="172"/>
                      <a:pt x="86" y="172"/>
                    </a:cubicBezTo>
                    <a:cubicBezTo>
                      <a:pt x="93" y="205"/>
                      <a:pt x="117" y="226"/>
                      <a:pt x="150" y="226"/>
                    </a:cubicBezTo>
                    <a:cubicBezTo>
                      <a:pt x="178" y="226"/>
                      <a:pt x="197" y="212"/>
                      <a:pt x="211" y="192"/>
                    </a:cubicBezTo>
                    <a:lnTo>
                      <a:pt x="271" y="2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2"/>
              <p:cNvSpPr>
                <a:spLocks noEditPoints="1"/>
              </p:cNvSpPr>
              <p:nvPr userDrawn="1"/>
            </p:nvSpPr>
            <p:spPr bwMode="auto">
              <a:xfrm>
                <a:off x="3076654" y="2661649"/>
                <a:ext cx="542543" cy="742468"/>
              </a:xfrm>
              <a:custGeom>
                <a:avLst/>
                <a:gdLst>
                  <a:gd name="T0" fmla="*/ 154 w 301"/>
                  <a:gd name="T1" fmla="*/ 197 h 412"/>
                  <a:gd name="T2" fmla="*/ 86 w 301"/>
                  <a:gd name="T3" fmla="*/ 267 h 412"/>
                  <a:gd name="T4" fmla="*/ 154 w 301"/>
                  <a:gd name="T5" fmla="*/ 337 h 412"/>
                  <a:gd name="T6" fmla="*/ 222 w 301"/>
                  <a:gd name="T7" fmla="*/ 267 h 412"/>
                  <a:gd name="T8" fmla="*/ 154 w 301"/>
                  <a:gd name="T9" fmla="*/ 197 h 412"/>
                  <a:gd name="T10" fmla="*/ 301 w 301"/>
                  <a:gd name="T11" fmla="*/ 406 h 412"/>
                  <a:gd name="T12" fmla="*/ 222 w 301"/>
                  <a:gd name="T13" fmla="*/ 406 h 412"/>
                  <a:gd name="T14" fmla="*/ 222 w 301"/>
                  <a:gd name="T15" fmla="*/ 369 h 412"/>
                  <a:gd name="T16" fmla="*/ 221 w 301"/>
                  <a:gd name="T17" fmla="*/ 369 h 412"/>
                  <a:gd name="T18" fmla="*/ 136 w 301"/>
                  <a:gd name="T19" fmla="*/ 412 h 412"/>
                  <a:gd name="T20" fmla="*/ 0 w 301"/>
                  <a:gd name="T21" fmla="*/ 270 h 412"/>
                  <a:gd name="T22" fmla="*/ 126 w 301"/>
                  <a:gd name="T23" fmla="*/ 122 h 412"/>
                  <a:gd name="T24" fmla="*/ 214 w 301"/>
                  <a:gd name="T25" fmla="*/ 159 h 412"/>
                  <a:gd name="T26" fmla="*/ 215 w 301"/>
                  <a:gd name="T27" fmla="*/ 159 h 412"/>
                  <a:gd name="T28" fmla="*/ 215 w 301"/>
                  <a:gd name="T29" fmla="*/ 0 h 412"/>
                  <a:gd name="T30" fmla="*/ 301 w 301"/>
                  <a:gd name="T31" fmla="*/ 0 h 412"/>
                  <a:gd name="T32" fmla="*/ 301 w 301"/>
                  <a:gd name="T33" fmla="*/ 406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1" h="412">
                    <a:moveTo>
                      <a:pt x="154" y="197"/>
                    </a:moveTo>
                    <a:cubicBezTo>
                      <a:pt x="111" y="197"/>
                      <a:pt x="86" y="226"/>
                      <a:pt x="86" y="267"/>
                    </a:cubicBezTo>
                    <a:cubicBezTo>
                      <a:pt x="86" y="309"/>
                      <a:pt x="111" y="337"/>
                      <a:pt x="154" y="337"/>
                    </a:cubicBezTo>
                    <a:cubicBezTo>
                      <a:pt x="197" y="337"/>
                      <a:pt x="222" y="309"/>
                      <a:pt x="222" y="267"/>
                    </a:cubicBezTo>
                    <a:cubicBezTo>
                      <a:pt x="222" y="226"/>
                      <a:pt x="197" y="197"/>
                      <a:pt x="154" y="197"/>
                    </a:cubicBezTo>
                    <a:moveTo>
                      <a:pt x="301" y="406"/>
                    </a:moveTo>
                    <a:cubicBezTo>
                      <a:pt x="222" y="406"/>
                      <a:pt x="222" y="406"/>
                      <a:pt x="222" y="406"/>
                    </a:cubicBezTo>
                    <a:cubicBezTo>
                      <a:pt x="222" y="369"/>
                      <a:pt x="222" y="369"/>
                      <a:pt x="222" y="369"/>
                    </a:cubicBezTo>
                    <a:cubicBezTo>
                      <a:pt x="221" y="369"/>
                      <a:pt x="221" y="369"/>
                      <a:pt x="221" y="369"/>
                    </a:cubicBezTo>
                    <a:cubicBezTo>
                      <a:pt x="208" y="389"/>
                      <a:pt x="175" y="412"/>
                      <a:pt x="136" y="412"/>
                    </a:cubicBezTo>
                    <a:cubicBezTo>
                      <a:pt x="54" y="412"/>
                      <a:pt x="0" y="353"/>
                      <a:pt x="0" y="270"/>
                    </a:cubicBezTo>
                    <a:cubicBezTo>
                      <a:pt x="0" y="193"/>
                      <a:pt x="48" y="122"/>
                      <a:pt x="126" y="122"/>
                    </a:cubicBezTo>
                    <a:cubicBezTo>
                      <a:pt x="162" y="122"/>
                      <a:pt x="195" y="132"/>
                      <a:pt x="214" y="159"/>
                    </a:cubicBezTo>
                    <a:cubicBezTo>
                      <a:pt x="215" y="159"/>
                      <a:pt x="215" y="159"/>
                      <a:pt x="215" y="159"/>
                    </a:cubicBezTo>
                    <a:cubicBezTo>
                      <a:pt x="215" y="0"/>
                      <a:pt x="215" y="0"/>
                      <a:pt x="215" y="0"/>
                    </a:cubicBezTo>
                    <a:cubicBezTo>
                      <a:pt x="301" y="0"/>
                      <a:pt x="301" y="0"/>
                      <a:pt x="301" y="0"/>
                    </a:cubicBezTo>
                    <a:lnTo>
                      <a:pt x="301" y="40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3"/>
              <p:cNvSpPr>
                <a:spLocks/>
              </p:cNvSpPr>
              <p:nvPr userDrawn="1"/>
            </p:nvSpPr>
            <p:spPr bwMode="auto">
              <a:xfrm>
                <a:off x="3772574" y="2508272"/>
                <a:ext cx="1037776" cy="1038540"/>
              </a:xfrm>
              <a:custGeom>
                <a:avLst/>
                <a:gdLst>
                  <a:gd name="T0" fmla="*/ 534 w 576"/>
                  <a:gd name="T1" fmla="*/ 0 h 576"/>
                  <a:gd name="T2" fmla="*/ 43 w 576"/>
                  <a:gd name="T3" fmla="*/ 0 h 576"/>
                  <a:gd name="T4" fmla="*/ 0 w 576"/>
                  <a:gd name="T5" fmla="*/ 42 h 576"/>
                  <a:gd name="T6" fmla="*/ 0 w 576"/>
                  <a:gd name="T7" fmla="*/ 534 h 576"/>
                  <a:gd name="T8" fmla="*/ 43 w 576"/>
                  <a:gd name="T9" fmla="*/ 576 h 576"/>
                  <a:gd name="T10" fmla="*/ 534 w 576"/>
                  <a:gd name="T11" fmla="*/ 576 h 576"/>
                  <a:gd name="T12" fmla="*/ 576 w 576"/>
                  <a:gd name="T13" fmla="*/ 534 h 576"/>
                  <a:gd name="T14" fmla="*/ 576 w 576"/>
                  <a:gd name="T15" fmla="*/ 42 h 576"/>
                  <a:gd name="T16" fmla="*/ 534 w 576"/>
                  <a:gd name="T17" fmla="*/ 0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6" h="576">
                    <a:moveTo>
                      <a:pt x="534" y="0"/>
                    </a:moveTo>
                    <a:cubicBezTo>
                      <a:pt x="43" y="0"/>
                      <a:pt x="43" y="0"/>
                      <a:pt x="43" y="0"/>
                    </a:cubicBezTo>
                    <a:cubicBezTo>
                      <a:pt x="19" y="0"/>
                      <a:pt x="0" y="19"/>
                      <a:pt x="0" y="42"/>
                    </a:cubicBezTo>
                    <a:cubicBezTo>
                      <a:pt x="0" y="534"/>
                      <a:pt x="0" y="534"/>
                      <a:pt x="0" y="534"/>
                    </a:cubicBezTo>
                    <a:cubicBezTo>
                      <a:pt x="0" y="557"/>
                      <a:pt x="19" y="576"/>
                      <a:pt x="43" y="576"/>
                    </a:cubicBezTo>
                    <a:cubicBezTo>
                      <a:pt x="534" y="576"/>
                      <a:pt x="534" y="576"/>
                      <a:pt x="534" y="576"/>
                    </a:cubicBezTo>
                    <a:cubicBezTo>
                      <a:pt x="557" y="576"/>
                      <a:pt x="576" y="557"/>
                      <a:pt x="576" y="534"/>
                    </a:cubicBezTo>
                    <a:cubicBezTo>
                      <a:pt x="576" y="42"/>
                      <a:pt x="576" y="42"/>
                      <a:pt x="576" y="42"/>
                    </a:cubicBezTo>
                    <a:cubicBezTo>
                      <a:pt x="576" y="19"/>
                      <a:pt x="557" y="0"/>
                      <a:pt x="534" y="0"/>
                    </a:cubicBezTo>
                    <a:close/>
                  </a:path>
                </a:pathLst>
              </a:custGeom>
              <a:solidFill>
                <a:srgbClr val="0077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4"/>
              <p:cNvSpPr>
                <a:spLocks noEditPoints="1"/>
              </p:cNvSpPr>
              <p:nvPr userDrawn="1"/>
            </p:nvSpPr>
            <p:spPr bwMode="auto">
              <a:xfrm>
                <a:off x="3914506" y="2650966"/>
                <a:ext cx="178558" cy="742468"/>
              </a:xfrm>
              <a:custGeom>
                <a:avLst/>
                <a:gdLst>
                  <a:gd name="T0" fmla="*/ 7 w 99"/>
                  <a:gd name="T1" fmla="*/ 137 h 412"/>
                  <a:gd name="T2" fmla="*/ 92 w 99"/>
                  <a:gd name="T3" fmla="*/ 137 h 412"/>
                  <a:gd name="T4" fmla="*/ 92 w 99"/>
                  <a:gd name="T5" fmla="*/ 412 h 412"/>
                  <a:gd name="T6" fmla="*/ 7 w 99"/>
                  <a:gd name="T7" fmla="*/ 412 h 412"/>
                  <a:gd name="T8" fmla="*/ 7 w 99"/>
                  <a:gd name="T9" fmla="*/ 137 h 412"/>
                  <a:gd name="T10" fmla="*/ 49 w 99"/>
                  <a:gd name="T11" fmla="*/ 0 h 412"/>
                  <a:gd name="T12" fmla="*/ 99 w 99"/>
                  <a:gd name="T13" fmla="*/ 50 h 412"/>
                  <a:gd name="T14" fmla="*/ 49 w 99"/>
                  <a:gd name="T15" fmla="*/ 99 h 412"/>
                  <a:gd name="T16" fmla="*/ 0 w 99"/>
                  <a:gd name="T17" fmla="*/ 50 h 412"/>
                  <a:gd name="T18" fmla="*/ 49 w 99"/>
                  <a:gd name="T19"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412">
                    <a:moveTo>
                      <a:pt x="7" y="137"/>
                    </a:moveTo>
                    <a:cubicBezTo>
                      <a:pt x="92" y="137"/>
                      <a:pt x="92" y="137"/>
                      <a:pt x="92" y="137"/>
                    </a:cubicBezTo>
                    <a:cubicBezTo>
                      <a:pt x="92" y="412"/>
                      <a:pt x="92" y="412"/>
                      <a:pt x="92" y="412"/>
                    </a:cubicBezTo>
                    <a:cubicBezTo>
                      <a:pt x="7" y="412"/>
                      <a:pt x="7" y="412"/>
                      <a:pt x="7" y="412"/>
                    </a:cubicBezTo>
                    <a:lnTo>
                      <a:pt x="7" y="137"/>
                    </a:lnTo>
                    <a:close/>
                    <a:moveTo>
                      <a:pt x="49" y="0"/>
                    </a:moveTo>
                    <a:cubicBezTo>
                      <a:pt x="77" y="0"/>
                      <a:pt x="99" y="23"/>
                      <a:pt x="99" y="50"/>
                    </a:cubicBezTo>
                    <a:cubicBezTo>
                      <a:pt x="99" y="77"/>
                      <a:pt x="77" y="99"/>
                      <a:pt x="49" y="99"/>
                    </a:cubicBezTo>
                    <a:cubicBezTo>
                      <a:pt x="22" y="99"/>
                      <a:pt x="0" y="77"/>
                      <a:pt x="0" y="50"/>
                    </a:cubicBezTo>
                    <a:cubicBezTo>
                      <a:pt x="0" y="23"/>
                      <a:pt x="22" y="0"/>
                      <a:pt x="4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5"/>
              <p:cNvSpPr>
                <a:spLocks/>
              </p:cNvSpPr>
              <p:nvPr userDrawn="1"/>
            </p:nvSpPr>
            <p:spPr bwMode="auto">
              <a:xfrm>
                <a:off x="4177765" y="2885229"/>
                <a:ext cx="479971" cy="508205"/>
              </a:xfrm>
              <a:custGeom>
                <a:avLst/>
                <a:gdLst>
                  <a:gd name="T0" fmla="*/ 0 w 266"/>
                  <a:gd name="T1" fmla="*/ 7 h 282"/>
                  <a:gd name="T2" fmla="*/ 82 w 266"/>
                  <a:gd name="T3" fmla="*/ 7 h 282"/>
                  <a:gd name="T4" fmla="*/ 82 w 266"/>
                  <a:gd name="T5" fmla="*/ 45 h 282"/>
                  <a:gd name="T6" fmla="*/ 83 w 266"/>
                  <a:gd name="T7" fmla="*/ 45 h 282"/>
                  <a:gd name="T8" fmla="*/ 163 w 266"/>
                  <a:gd name="T9" fmla="*/ 0 h 282"/>
                  <a:gd name="T10" fmla="*/ 266 w 266"/>
                  <a:gd name="T11" fmla="*/ 131 h 282"/>
                  <a:gd name="T12" fmla="*/ 266 w 266"/>
                  <a:gd name="T13" fmla="*/ 282 h 282"/>
                  <a:gd name="T14" fmla="*/ 181 w 266"/>
                  <a:gd name="T15" fmla="*/ 282 h 282"/>
                  <a:gd name="T16" fmla="*/ 181 w 266"/>
                  <a:gd name="T17" fmla="*/ 148 h 282"/>
                  <a:gd name="T18" fmla="*/ 136 w 266"/>
                  <a:gd name="T19" fmla="*/ 75 h 282"/>
                  <a:gd name="T20" fmla="*/ 85 w 266"/>
                  <a:gd name="T21" fmla="*/ 146 h 282"/>
                  <a:gd name="T22" fmla="*/ 85 w 266"/>
                  <a:gd name="T23" fmla="*/ 282 h 282"/>
                  <a:gd name="T24" fmla="*/ 0 w 266"/>
                  <a:gd name="T25" fmla="*/ 282 h 282"/>
                  <a:gd name="T26" fmla="*/ 0 w 266"/>
                  <a:gd name="T27" fmla="*/ 7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6" h="282">
                    <a:moveTo>
                      <a:pt x="0" y="7"/>
                    </a:moveTo>
                    <a:cubicBezTo>
                      <a:pt x="82" y="7"/>
                      <a:pt x="82" y="7"/>
                      <a:pt x="82" y="7"/>
                    </a:cubicBezTo>
                    <a:cubicBezTo>
                      <a:pt x="82" y="45"/>
                      <a:pt x="82" y="45"/>
                      <a:pt x="82" y="45"/>
                    </a:cubicBezTo>
                    <a:cubicBezTo>
                      <a:pt x="83" y="45"/>
                      <a:pt x="83" y="45"/>
                      <a:pt x="83" y="45"/>
                    </a:cubicBezTo>
                    <a:cubicBezTo>
                      <a:pt x="94" y="23"/>
                      <a:pt x="122" y="0"/>
                      <a:pt x="163" y="0"/>
                    </a:cubicBezTo>
                    <a:cubicBezTo>
                      <a:pt x="250" y="0"/>
                      <a:pt x="266" y="57"/>
                      <a:pt x="266" y="131"/>
                    </a:cubicBezTo>
                    <a:cubicBezTo>
                      <a:pt x="266" y="282"/>
                      <a:pt x="266" y="282"/>
                      <a:pt x="266" y="282"/>
                    </a:cubicBezTo>
                    <a:cubicBezTo>
                      <a:pt x="181" y="282"/>
                      <a:pt x="181" y="282"/>
                      <a:pt x="181" y="282"/>
                    </a:cubicBezTo>
                    <a:cubicBezTo>
                      <a:pt x="181" y="148"/>
                      <a:pt x="181" y="148"/>
                      <a:pt x="181" y="148"/>
                    </a:cubicBezTo>
                    <a:cubicBezTo>
                      <a:pt x="181" y="116"/>
                      <a:pt x="180" y="75"/>
                      <a:pt x="136" y="75"/>
                    </a:cubicBezTo>
                    <a:cubicBezTo>
                      <a:pt x="92" y="75"/>
                      <a:pt x="85" y="110"/>
                      <a:pt x="85" y="146"/>
                    </a:cubicBezTo>
                    <a:cubicBezTo>
                      <a:pt x="85" y="282"/>
                      <a:pt x="85" y="282"/>
                      <a:pt x="85" y="282"/>
                    </a:cubicBezTo>
                    <a:cubicBezTo>
                      <a:pt x="0" y="282"/>
                      <a:pt x="0" y="282"/>
                      <a:pt x="0" y="282"/>
                    </a:cubicBezTo>
                    <a:lnTo>
                      <a:pt x="0"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9" name="Group 28"/>
              <p:cNvGrpSpPr/>
              <p:nvPr userDrawn="1"/>
            </p:nvGrpSpPr>
            <p:grpSpPr>
              <a:xfrm>
                <a:off x="4835532" y="3347543"/>
                <a:ext cx="86865" cy="45750"/>
                <a:chOff x="4835532" y="3367599"/>
                <a:chExt cx="57993" cy="30544"/>
              </a:xfrm>
            </p:grpSpPr>
            <p:sp>
              <p:nvSpPr>
                <p:cNvPr id="30" name="Freeform 16"/>
                <p:cNvSpPr>
                  <a:spLocks/>
                </p:cNvSpPr>
                <p:nvPr userDrawn="1"/>
              </p:nvSpPr>
              <p:spPr bwMode="auto">
                <a:xfrm>
                  <a:off x="4835532" y="3367620"/>
                  <a:ext cx="22129" cy="30523"/>
                </a:xfrm>
                <a:custGeom>
                  <a:avLst/>
                  <a:gdLst>
                    <a:gd name="T0" fmla="*/ 0 w 29"/>
                    <a:gd name="T1" fmla="*/ 5 h 40"/>
                    <a:gd name="T2" fmla="*/ 12 w 29"/>
                    <a:gd name="T3" fmla="*/ 5 h 40"/>
                    <a:gd name="T4" fmla="*/ 12 w 29"/>
                    <a:gd name="T5" fmla="*/ 40 h 40"/>
                    <a:gd name="T6" fmla="*/ 17 w 29"/>
                    <a:gd name="T7" fmla="*/ 40 h 40"/>
                    <a:gd name="T8" fmla="*/ 17 w 29"/>
                    <a:gd name="T9" fmla="*/ 5 h 40"/>
                    <a:gd name="T10" fmla="*/ 29 w 29"/>
                    <a:gd name="T11" fmla="*/ 5 h 40"/>
                    <a:gd name="T12" fmla="*/ 29 w 29"/>
                    <a:gd name="T13" fmla="*/ 0 h 40"/>
                    <a:gd name="T14" fmla="*/ 0 w 29"/>
                    <a:gd name="T15" fmla="*/ 0 h 40"/>
                    <a:gd name="T16" fmla="*/ 0 w 29"/>
                    <a:gd name="T17"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40">
                      <a:moveTo>
                        <a:pt x="0" y="5"/>
                      </a:moveTo>
                      <a:lnTo>
                        <a:pt x="12" y="5"/>
                      </a:lnTo>
                      <a:lnTo>
                        <a:pt x="12" y="40"/>
                      </a:lnTo>
                      <a:lnTo>
                        <a:pt x="17" y="40"/>
                      </a:lnTo>
                      <a:lnTo>
                        <a:pt x="17" y="5"/>
                      </a:lnTo>
                      <a:lnTo>
                        <a:pt x="29" y="5"/>
                      </a:lnTo>
                      <a:lnTo>
                        <a:pt x="29" y="0"/>
                      </a:lnTo>
                      <a:lnTo>
                        <a:pt x="0" y="0"/>
                      </a:ln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7"/>
                <p:cNvSpPr>
                  <a:spLocks/>
                </p:cNvSpPr>
                <p:nvPr userDrawn="1"/>
              </p:nvSpPr>
              <p:spPr bwMode="auto">
                <a:xfrm>
                  <a:off x="4863002" y="3367599"/>
                  <a:ext cx="30523" cy="30523"/>
                </a:xfrm>
                <a:custGeom>
                  <a:avLst/>
                  <a:gdLst>
                    <a:gd name="T0" fmla="*/ 31 w 40"/>
                    <a:gd name="T1" fmla="*/ 0 h 40"/>
                    <a:gd name="T2" fmla="*/ 19 w 40"/>
                    <a:gd name="T3" fmla="*/ 28 h 40"/>
                    <a:gd name="T4" fmla="*/ 9 w 40"/>
                    <a:gd name="T5" fmla="*/ 0 h 40"/>
                    <a:gd name="T6" fmla="*/ 0 w 40"/>
                    <a:gd name="T7" fmla="*/ 0 h 40"/>
                    <a:gd name="T8" fmla="*/ 0 w 40"/>
                    <a:gd name="T9" fmla="*/ 40 h 40"/>
                    <a:gd name="T10" fmla="*/ 5 w 40"/>
                    <a:gd name="T11" fmla="*/ 40 h 40"/>
                    <a:gd name="T12" fmla="*/ 5 w 40"/>
                    <a:gd name="T13" fmla="*/ 9 h 40"/>
                    <a:gd name="T14" fmla="*/ 19 w 40"/>
                    <a:gd name="T15" fmla="*/ 40 h 40"/>
                    <a:gd name="T16" fmla="*/ 21 w 40"/>
                    <a:gd name="T17" fmla="*/ 40 h 40"/>
                    <a:gd name="T18" fmla="*/ 33 w 40"/>
                    <a:gd name="T19" fmla="*/ 9 h 40"/>
                    <a:gd name="T20" fmla="*/ 33 w 40"/>
                    <a:gd name="T21" fmla="*/ 40 h 40"/>
                    <a:gd name="T22" fmla="*/ 40 w 40"/>
                    <a:gd name="T23" fmla="*/ 40 h 40"/>
                    <a:gd name="T24" fmla="*/ 40 w 40"/>
                    <a:gd name="T25" fmla="*/ 0 h 40"/>
                    <a:gd name="T26" fmla="*/ 31 w 40"/>
                    <a:gd name="T2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0">
                      <a:moveTo>
                        <a:pt x="31" y="0"/>
                      </a:moveTo>
                      <a:lnTo>
                        <a:pt x="19" y="28"/>
                      </a:lnTo>
                      <a:lnTo>
                        <a:pt x="9" y="0"/>
                      </a:lnTo>
                      <a:lnTo>
                        <a:pt x="0" y="0"/>
                      </a:lnTo>
                      <a:lnTo>
                        <a:pt x="0" y="40"/>
                      </a:lnTo>
                      <a:lnTo>
                        <a:pt x="5" y="40"/>
                      </a:lnTo>
                      <a:lnTo>
                        <a:pt x="5" y="9"/>
                      </a:lnTo>
                      <a:lnTo>
                        <a:pt x="19" y="40"/>
                      </a:lnTo>
                      <a:lnTo>
                        <a:pt x="21" y="40"/>
                      </a:lnTo>
                      <a:lnTo>
                        <a:pt x="33" y="9"/>
                      </a:lnTo>
                      <a:lnTo>
                        <a:pt x="33" y="40"/>
                      </a:lnTo>
                      <a:lnTo>
                        <a:pt x="40" y="40"/>
                      </a:lnTo>
                      <a:lnTo>
                        <a:pt x="40" y="0"/>
                      </a:lnTo>
                      <a:lnTo>
                        <a:pt x="3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2" name="Title 1"/>
          <p:cNvSpPr>
            <a:spLocks noGrp="1"/>
          </p:cNvSpPr>
          <p:nvPr>
            <p:ph type="ctrTitle"/>
          </p:nvPr>
        </p:nvSpPr>
        <p:spPr>
          <a:xfrm>
            <a:off x="696412" y="2623712"/>
            <a:ext cx="7772400" cy="898559"/>
          </a:xfrm>
        </p:spPr>
        <p:txBody>
          <a:bodyPr anchor="b" anchorCtr="0">
            <a:normAutofit/>
          </a:bodyPr>
          <a:lstStyle>
            <a:lvl1pPr>
              <a:defRPr sz="2200" b="0" i="0">
                <a:solidFill>
                  <a:schemeClr val="bg1"/>
                </a:solidFill>
              </a:defRPr>
            </a:lvl1pPr>
          </a:lstStyle>
          <a:p>
            <a:r>
              <a:rPr lang="en-US" smtClean="0"/>
              <a:t>Click to edit Master title style</a:t>
            </a:r>
            <a:endParaRPr lang="en-US" dirty="0"/>
          </a:p>
        </p:txBody>
      </p:sp>
      <p:sp>
        <p:nvSpPr>
          <p:cNvPr id="33" name="Subtitle 2"/>
          <p:cNvSpPr>
            <a:spLocks noGrp="1"/>
          </p:cNvSpPr>
          <p:nvPr>
            <p:ph type="subTitle" idx="1"/>
          </p:nvPr>
        </p:nvSpPr>
        <p:spPr>
          <a:xfrm>
            <a:off x="696411" y="3527044"/>
            <a:ext cx="7772400" cy="1028700"/>
          </a:xfrm>
          <a:prstGeom prst="rect">
            <a:avLst/>
          </a:prstGeom>
        </p:spPr>
        <p:txBody>
          <a:bodyPr lIns="0" anchor="t" anchorCtr="0">
            <a:noAutofit/>
          </a:bodyPr>
          <a:lstStyle>
            <a:lvl1pPr marL="0" indent="0" algn="l">
              <a:lnSpc>
                <a:spcPct val="100000"/>
              </a:lnSpc>
              <a:buNone/>
              <a:defRPr sz="1600" spc="0">
                <a:solidFill>
                  <a:srgbClr val="FFFFFF">
                    <a:alpha val="70000"/>
                  </a:srgb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3150450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Slide: 1 Speaker">
    <p:bg>
      <p:bgPr>
        <a:gradFill flip="none" rotWithShape="1">
          <a:gsLst>
            <a:gs pos="20000">
              <a:srgbClr val="172436"/>
            </a:gs>
            <a:gs pos="100000">
              <a:srgbClr val="0B70AE"/>
            </a:gs>
          </a:gsLst>
          <a:lin ang="18000000" scaled="0"/>
          <a:tileRect/>
        </a:gradFill>
        <a:effectLst/>
      </p:bgPr>
    </p:bg>
    <p:spTree>
      <p:nvGrpSpPr>
        <p:cNvPr id="1" name=""/>
        <p:cNvGrpSpPr/>
        <p:nvPr/>
      </p:nvGrpSpPr>
      <p:grpSpPr>
        <a:xfrm>
          <a:off x="0" y="0"/>
          <a:ext cx="0" cy="0"/>
          <a:chOff x="0" y="0"/>
          <a:chExt cx="0" cy="0"/>
        </a:xfrm>
      </p:grpSpPr>
      <p:pic>
        <p:nvPicPr>
          <p:cNvPr id="12" name="Picture 11" descr="in1000pxrotate.png"/>
          <p:cNvPicPr>
            <a:picLocks noChangeAspect="1"/>
          </p:cNvPicPr>
          <p:nvPr userDrawn="1"/>
        </p:nvPicPr>
        <p:blipFill rotWithShape="1">
          <a:blip r:embed="rId2">
            <a:alphaModFix amt="10000"/>
            <a:extLst>
              <a:ext uri="{28A0092B-C50C-407E-A947-70E740481C1C}">
                <a14:useLocalDpi xmlns:a14="http://schemas.microsoft.com/office/drawing/2010/main" val="0"/>
              </a:ext>
            </a:extLst>
          </a:blip>
          <a:srcRect t="-287" r="13529" b="17480"/>
          <a:stretch/>
        </p:blipFill>
        <p:spPr>
          <a:xfrm>
            <a:off x="5657272" y="1810454"/>
            <a:ext cx="3486729" cy="3333046"/>
          </a:xfrm>
          <a:prstGeom prst="rect">
            <a:avLst/>
          </a:prstGeom>
        </p:spPr>
      </p:pic>
      <p:sp>
        <p:nvSpPr>
          <p:cNvPr id="8" name="Content Placeholder 3"/>
          <p:cNvSpPr>
            <a:spLocks noGrp="1"/>
          </p:cNvSpPr>
          <p:nvPr>
            <p:ph sz="half" idx="2" hasCustomPrompt="1"/>
          </p:nvPr>
        </p:nvSpPr>
        <p:spPr>
          <a:xfrm>
            <a:off x="1707171" y="3159500"/>
            <a:ext cx="4783715" cy="372196"/>
          </a:xfrm>
        </p:spPr>
        <p:txBody>
          <a:bodyPr tIns="0" bIns="0" anchor="b" anchorCtr="0">
            <a:normAutofit/>
          </a:bodyPr>
          <a:lstStyle>
            <a:lvl1pPr marL="0" indent="0">
              <a:buNone/>
              <a:defRPr sz="1600">
                <a:solidFill>
                  <a:schemeClr val="bg1"/>
                </a:solidFill>
              </a:defRPr>
            </a:lvl1pPr>
            <a:lvl2pPr marL="0" indent="0">
              <a:buNone/>
              <a:defRPr sz="1400" baseline="0">
                <a:solidFill>
                  <a:schemeClr val="tx2">
                    <a:lumMod val="20000"/>
                    <a:lumOff val="80000"/>
                  </a:schemeClr>
                </a:solidFill>
              </a:defRPr>
            </a:lvl2pPr>
            <a:lvl3pPr marL="0" indent="0">
              <a:buNone/>
              <a:defRPr sz="1400">
                <a:solidFill>
                  <a:schemeClr val="tx2">
                    <a:lumMod val="20000"/>
                    <a:lumOff val="80000"/>
                  </a:schemeClr>
                </a:solidFill>
              </a:defRPr>
            </a:lvl3pPr>
            <a:lvl4pPr marL="0" indent="0">
              <a:buNone/>
              <a:defRPr sz="1400">
                <a:solidFill>
                  <a:schemeClr val="tx2">
                    <a:lumMod val="20000"/>
                    <a:lumOff val="80000"/>
                  </a:schemeClr>
                </a:solidFill>
              </a:defRPr>
            </a:lvl4pPr>
            <a:lvl5pPr marL="0" indent="0">
              <a:buNone/>
              <a:defRPr sz="1400">
                <a:solidFill>
                  <a:schemeClr val="tx2">
                    <a:lumMod val="20000"/>
                    <a:lumOff val="80000"/>
                  </a:schemeClr>
                </a:solidFill>
              </a:defRPr>
            </a:lvl5pPr>
            <a:lvl6pPr>
              <a:defRPr sz="1600"/>
            </a:lvl6pPr>
            <a:lvl7pPr>
              <a:defRPr sz="1600"/>
            </a:lvl7pPr>
            <a:lvl8pPr>
              <a:defRPr sz="1600"/>
            </a:lvl8pPr>
            <a:lvl9pPr>
              <a:defRPr sz="1600"/>
            </a:lvl9pPr>
          </a:lstStyle>
          <a:p>
            <a:pPr lvl="0"/>
            <a:r>
              <a:rPr lang="en-US" dirty="0" err="1" smtClean="0"/>
              <a:t>Firstname</a:t>
            </a:r>
            <a:r>
              <a:rPr lang="en-US" dirty="0" smtClean="0"/>
              <a:t> </a:t>
            </a:r>
            <a:r>
              <a:rPr lang="en-US" dirty="0" err="1" smtClean="0"/>
              <a:t>Lastname</a:t>
            </a:r>
            <a:endParaRPr lang="en-US" dirty="0" smtClean="0"/>
          </a:p>
        </p:txBody>
      </p:sp>
      <p:sp>
        <p:nvSpPr>
          <p:cNvPr id="9" name="Text Placeholder 13"/>
          <p:cNvSpPr>
            <a:spLocks noGrp="1"/>
          </p:cNvSpPr>
          <p:nvPr>
            <p:ph type="body" sz="quarter" idx="11" hasCustomPrompt="1"/>
          </p:nvPr>
        </p:nvSpPr>
        <p:spPr>
          <a:xfrm>
            <a:off x="1707171" y="3536555"/>
            <a:ext cx="4790094" cy="546692"/>
          </a:xfrm>
        </p:spPr>
        <p:txBody>
          <a:bodyPr tIns="45720" bIns="0">
            <a:normAutofit/>
          </a:bodyPr>
          <a:lstStyle>
            <a:lvl1pPr marL="0" indent="0">
              <a:buNone/>
              <a:defRPr sz="1050" baseline="0">
                <a:solidFill>
                  <a:srgbClr val="FFFFFF">
                    <a:alpha val="70000"/>
                  </a:srgbClr>
                </a:solidFill>
              </a:defRPr>
            </a:lvl1pPr>
          </a:lstStyle>
          <a:p>
            <a:pPr lvl="0"/>
            <a:r>
              <a:rPr lang="en-US" dirty="0" smtClean="0"/>
              <a:t>Job Title</a:t>
            </a:r>
            <a:br>
              <a:rPr lang="en-US" dirty="0" smtClean="0"/>
            </a:br>
            <a:r>
              <a:rPr lang="en-US" dirty="0" smtClean="0"/>
              <a:t>Company</a:t>
            </a:r>
            <a:endParaRPr lang="en-US" dirty="0"/>
          </a:p>
        </p:txBody>
      </p:sp>
      <p:sp>
        <p:nvSpPr>
          <p:cNvPr id="13" name="Picture Placeholder 10"/>
          <p:cNvSpPr>
            <a:spLocks noGrp="1"/>
          </p:cNvSpPr>
          <p:nvPr>
            <p:ph type="pic" sz="quarter" idx="10" hasCustomPrompt="1"/>
          </p:nvPr>
        </p:nvSpPr>
        <p:spPr>
          <a:xfrm>
            <a:off x="730815" y="3232222"/>
            <a:ext cx="822960" cy="822199"/>
          </a:xfrm>
          <a:solidFill>
            <a:schemeClr val="bg2"/>
          </a:solidFill>
          <a:ln w="57150" cap="sq">
            <a:solidFill>
              <a:schemeClr val="bg1"/>
            </a:solidFill>
            <a:miter lim="800000"/>
          </a:ln>
        </p:spPr>
        <p:txBody>
          <a:bodyPr tIns="0" rIns="0" bIns="0" anchor="ctr">
            <a:normAutofit/>
          </a:bodyPr>
          <a:lstStyle>
            <a:lvl1pPr marL="0" indent="0" algn="ctr">
              <a:buNone/>
              <a:defRPr sz="1400" baseline="0">
                <a:solidFill>
                  <a:schemeClr val="bg1"/>
                </a:solidFill>
              </a:defRPr>
            </a:lvl1pPr>
          </a:lstStyle>
          <a:p>
            <a:r>
              <a:rPr lang="en-US" dirty="0" smtClean="0"/>
              <a:t>Insert Profile</a:t>
            </a:r>
            <a:br>
              <a:rPr lang="en-US" dirty="0" smtClean="0"/>
            </a:br>
            <a:r>
              <a:rPr lang="en-US" dirty="0" smtClean="0"/>
              <a:t>Picture</a:t>
            </a:r>
            <a:endParaRPr lang="en-US" dirty="0"/>
          </a:p>
        </p:txBody>
      </p:sp>
      <p:grpSp>
        <p:nvGrpSpPr>
          <p:cNvPr id="14" name="Group 13"/>
          <p:cNvGrpSpPr>
            <a:grpSpLocks noChangeAspect="1"/>
          </p:cNvGrpSpPr>
          <p:nvPr userDrawn="1"/>
        </p:nvGrpSpPr>
        <p:grpSpPr>
          <a:xfrm>
            <a:off x="701294" y="1907767"/>
            <a:ext cx="3182112" cy="784442"/>
            <a:chOff x="713425" y="2508272"/>
            <a:chExt cx="4208972" cy="1038540"/>
          </a:xfrm>
        </p:grpSpPr>
        <p:sp>
          <p:nvSpPr>
            <p:cNvPr id="15" name="Freeform 7"/>
            <p:cNvSpPr>
              <a:spLocks/>
            </p:cNvSpPr>
            <p:nvPr userDrawn="1"/>
          </p:nvSpPr>
          <p:spPr bwMode="auto">
            <a:xfrm>
              <a:off x="713425" y="2661649"/>
              <a:ext cx="456316" cy="731785"/>
            </a:xfrm>
            <a:custGeom>
              <a:avLst/>
              <a:gdLst>
                <a:gd name="T0" fmla="*/ 0 w 598"/>
                <a:gd name="T1" fmla="*/ 0 h 959"/>
                <a:gd name="T2" fmla="*/ 210 w 598"/>
                <a:gd name="T3" fmla="*/ 0 h 959"/>
                <a:gd name="T4" fmla="*/ 210 w 598"/>
                <a:gd name="T5" fmla="*/ 765 h 959"/>
                <a:gd name="T6" fmla="*/ 598 w 598"/>
                <a:gd name="T7" fmla="*/ 765 h 959"/>
                <a:gd name="T8" fmla="*/ 598 w 598"/>
                <a:gd name="T9" fmla="*/ 959 h 959"/>
                <a:gd name="T10" fmla="*/ 0 w 598"/>
                <a:gd name="T11" fmla="*/ 959 h 959"/>
                <a:gd name="T12" fmla="*/ 0 w 598"/>
                <a:gd name="T13" fmla="*/ 0 h 959"/>
              </a:gdLst>
              <a:ahLst/>
              <a:cxnLst>
                <a:cxn ang="0">
                  <a:pos x="T0" y="T1"/>
                </a:cxn>
                <a:cxn ang="0">
                  <a:pos x="T2" y="T3"/>
                </a:cxn>
                <a:cxn ang="0">
                  <a:pos x="T4" y="T5"/>
                </a:cxn>
                <a:cxn ang="0">
                  <a:pos x="T6" y="T7"/>
                </a:cxn>
                <a:cxn ang="0">
                  <a:pos x="T8" y="T9"/>
                </a:cxn>
                <a:cxn ang="0">
                  <a:pos x="T10" y="T11"/>
                </a:cxn>
                <a:cxn ang="0">
                  <a:pos x="T12" y="T13"/>
                </a:cxn>
              </a:cxnLst>
              <a:rect l="0" t="0" r="r" b="b"/>
              <a:pathLst>
                <a:path w="598" h="959">
                  <a:moveTo>
                    <a:pt x="0" y="0"/>
                  </a:moveTo>
                  <a:lnTo>
                    <a:pt x="210" y="0"/>
                  </a:lnTo>
                  <a:lnTo>
                    <a:pt x="210" y="765"/>
                  </a:lnTo>
                  <a:lnTo>
                    <a:pt x="598" y="765"/>
                  </a:lnTo>
                  <a:lnTo>
                    <a:pt x="598" y="959"/>
                  </a:lnTo>
                  <a:lnTo>
                    <a:pt x="0" y="959"/>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
            <p:cNvSpPr>
              <a:spLocks noEditPoints="1"/>
            </p:cNvSpPr>
            <p:nvPr userDrawn="1"/>
          </p:nvSpPr>
          <p:spPr bwMode="auto">
            <a:xfrm>
              <a:off x="1229261" y="2650966"/>
              <a:ext cx="177795" cy="742468"/>
            </a:xfrm>
            <a:custGeom>
              <a:avLst/>
              <a:gdLst>
                <a:gd name="T0" fmla="*/ 7 w 99"/>
                <a:gd name="T1" fmla="*/ 137 h 412"/>
                <a:gd name="T2" fmla="*/ 92 w 99"/>
                <a:gd name="T3" fmla="*/ 137 h 412"/>
                <a:gd name="T4" fmla="*/ 92 w 99"/>
                <a:gd name="T5" fmla="*/ 412 h 412"/>
                <a:gd name="T6" fmla="*/ 7 w 99"/>
                <a:gd name="T7" fmla="*/ 412 h 412"/>
                <a:gd name="T8" fmla="*/ 7 w 99"/>
                <a:gd name="T9" fmla="*/ 137 h 412"/>
                <a:gd name="T10" fmla="*/ 49 w 99"/>
                <a:gd name="T11" fmla="*/ 0 h 412"/>
                <a:gd name="T12" fmla="*/ 99 w 99"/>
                <a:gd name="T13" fmla="*/ 50 h 412"/>
                <a:gd name="T14" fmla="*/ 49 w 99"/>
                <a:gd name="T15" fmla="*/ 99 h 412"/>
                <a:gd name="T16" fmla="*/ 0 w 99"/>
                <a:gd name="T17" fmla="*/ 50 h 412"/>
                <a:gd name="T18" fmla="*/ 49 w 99"/>
                <a:gd name="T19"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412">
                  <a:moveTo>
                    <a:pt x="7" y="137"/>
                  </a:moveTo>
                  <a:cubicBezTo>
                    <a:pt x="92" y="137"/>
                    <a:pt x="92" y="137"/>
                    <a:pt x="92" y="137"/>
                  </a:cubicBezTo>
                  <a:cubicBezTo>
                    <a:pt x="92" y="412"/>
                    <a:pt x="92" y="412"/>
                    <a:pt x="92" y="412"/>
                  </a:cubicBezTo>
                  <a:cubicBezTo>
                    <a:pt x="7" y="412"/>
                    <a:pt x="7" y="412"/>
                    <a:pt x="7" y="412"/>
                  </a:cubicBezTo>
                  <a:lnTo>
                    <a:pt x="7" y="137"/>
                  </a:lnTo>
                  <a:close/>
                  <a:moveTo>
                    <a:pt x="49" y="0"/>
                  </a:moveTo>
                  <a:cubicBezTo>
                    <a:pt x="77" y="0"/>
                    <a:pt x="99" y="22"/>
                    <a:pt x="99" y="50"/>
                  </a:cubicBezTo>
                  <a:cubicBezTo>
                    <a:pt x="99" y="77"/>
                    <a:pt x="77" y="99"/>
                    <a:pt x="49" y="99"/>
                  </a:cubicBezTo>
                  <a:cubicBezTo>
                    <a:pt x="22" y="99"/>
                    <a:pt x="0" y="77"/>
                    <a:pt x="0" y="50"/>
                  </a:cubicBezTo>
                  <a:cubicBezTo>
                    <a:pt x="0" y="22"/>
                    <a:pt x="22" y="0"/>
                    <a:pt x="4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9"/>
            <p:cNvSpPr>
              <a:spLocks/>
            </p:cNvSpPr>
            <p:nvPr userDrawn="1"/>
          </p:nvSpPr>
          <p:spPr bwMode="auto">
            <a:xfrm>
              <a:off x="2038115" y="2661649"/>
              <a:ext cx="517362" cy="731785"/>
            </a:xfrm>
            <a:custGeom>
              <a:avLst/>
              <a:gdLst>
                <a:gd name="T0" fmla="*/ 0 w 678"/>
                <a:gd name="T1" fmla="*/ 0 h 959"/>
                <a:gd name="T2" fmla="*/ 201 w 678"/>
                <a:gd name="T3" fmla="*/ 0 h 959"/>
                <a:gd name="T4" fmla="*/ 201 w 678"/>
                <a:gd name="T5" fmla="*/ 574 h 959"/>
                <a:gd name="T6" fmla="*/ 430 w 678"/>
                <a:gd name="T7" fmla="*/ 309 h 959"/>
                <a:gd name="T8" fmla="*/ 678 w 678"/>
                <a:gd name="T9" fmla="*/ 309 h 959"/>
                <a:gd name="T10" fmla="*/ 414 w 678"/>
                <a:gd name="T11" fmla="*/ 609 h 959"/>
                <a:gd name="T12" fmla="*/ 671 w 678"/>
                <a:gd name="T13" fmla="*/ 959 h 959"/>
                <a:gd name="T14" fmla="*/ 418 w 678"/>
                <a:gd name="T15" fmla="*/ 959 h 959"/>
                <a:gd name="T16" fmla="*/ 206 w 678"/>
                <a:gd name="T17" fmla="*/ 638 h 959"/>
                <a:gd name="T18" fmla="*/ 201 w 678"/>
                <a:gd name="T19" fmla="*/ 638 h 959"/>
                <a:gd name="T20" fmla="*/ 201 w 678"/>
                <a:gd name="T21" fmla="*/ 959 h 959"/>
                <a:gd name="T22" fmla="*/ 0 w 678"/>
                <a:gd name="T23" fmla="*/ 959 h 959"/>
                <a:gd name="T24" fmla="*/ 0 w 678"/>
                <a:gd name="T25" fmla="*/ 0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8" h="959">
                  <a:moveTo>
                    <a:pt x="0" y="0"/>
                  </a:moveTo>
                  <a:lnTo>
                    <a:pt x="201" y="0"/>
                  </a:lnTo>
                  <a:lnTo>
                    <a:pt x="201" y="574"/>
                  </a:lnTo>
                  <a:lnTo>
                    <a:pt x="430" y="309"/>
                  </a:lnTo>
                  <a:lnTo>
                    <a:pt x="678" y="309"/>
                  </a:lnTo>
                  <a:lnTo>
                    <a:pt x="414" y="609"/>
                  </a:lnTo>
                  <a:lnTo>
                    <a:pt x="671" y="959"/>
                  </a:lnTo>
                  <a:lnTo>
                    <a:pt x="418" y="959"/>
                  </a:lnTo>
                  <a:lnTo>
                    <a:pt x="206" y="638"/>
                  </a:lnTo>
                  <a:lnTo>
                    <a:pt x="201" y="638"/>
                  </a:lnTo>
                  <a:lnTo>
                    <a:pt x="201" y="959"/>
                  </a:lnTo>
                  <a:lnTo>
                    <a:pt x="0" y="959"/>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0"/>
            <p:cNvSpPr>
              <a:spLocks/>
            </p:cNvSpPr>
            <p:nvPr userDrawn="1"/>
          </p:nvSpPr>
          <p:spPr bwMode="auto">
            <a:xfrm>
              <a:off x="1479548" y="2885229"/>
              <a:ext cx="481497" cy="508205"/>
            </a:xfrm>
            <a:custGeom>
              <a:avLst/>
              <a:gdLst>
                <a:gd name="T0" fmla="*/ 0 w 267"/>
                <a:gd name="T1" fmla="*/ 7 h 282"/>
                <a:gd name="T2" fmla="*/ 82 w 267"/>
                <a:gd name="T3" fmla="*/ 7 h 282"/>
                <a:gd name="T4" fmla="*/ 82 w 267"/>
                <a:gd name="T5" fmla="*/ 44 h 282"/>
                <a:gd name="T6" fmla="*/ 83 w 267"/>
                <a:gd name="T7" fmla="*/ 44 h 282"/>
                <a:gd name="T8" fmla="*/ 164 w 267"/>
                <a:gd name="T9" fmla="*/ 0 h 282"/>
                <a:gd name="T10" fmla="*/ 267 w 267"/>
                <a:gd name="T11" fmla="*/ 131 h 282"/>
                <a:gd name="T12" fmla="*/ 267 w 267"/>
                <a:gd name="T13" fmla="*/ 282 h 282"/>
                <a:gd name="T14" fmla="*/ 181 w 267"/>
                <a:gd name="T15" fmla="*/ 282 h 282"/>
                <a:gd name="T16" fmla="*/ 181 w 267"/>
                <a:gd name="T17" fmla="*/ 148 h 282"/>
                <a:gd name="T18" fmla="*/ 137 w 267"/>
                <a:gd name="T19" fmla="*/ 75 h 282"/>
                <a:gd name="T20" fmla="*/ 86 w 267"/>
                <a:gd name="T21" fmla="*/ 146 h 282"/>
                <a:gd name="T22" fmla="*/ 86 w 267"/>
                <a:gd name="T23" fmla="*/ 282 h 282"/>
                <a:gd name="T24" fmla="*/ 0 w 267"/>
                <a:gd name="T25" fmla="*/ 282 h 282"/>
                <a:gd name="T26" fmla="*/ 0 w 267"/>
                <a:gd name="T27" fmla="*/ 7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7" h="282">
                  <a:moveTo>
                    <a:pt x="0" y="7"/>
                  </a:moveTo>
                  <a:cubicBezTo>
                    <a:pt x="82" y="7"/>
                    <a:pt x="82" y="7"/>
                    <a:pt x="82" y="7"/>
                  </a:cubicBezTo>
                  <a:cubicBezTo>
                    <a:pt x="82" y="44"/>
                    <a:pt x="82" y="44"/>
                    <a:pt x="82" y="44"/>
                  </a:cubicBezTo>
                  <a:cubicBezTo>
                    <a:pt x="83" y="44"/>
                    <a:pt x="83" y="44"/>
                    <a:pt x="83" y="44"/>
                  </a:cubicBezTo>
                  <a:cubicBezTo>
                    <a:pt x="95" y="23"/>
                    <a:pt x="123" y="0"/>
                    <a:pt x="164" y="0"/>
                  </a:cubicBezTo>
                  <a:cubicBezTo>
                    <a:pt x="251" y="0"/>
                    <a:pt x="267" y="57"/>
                    <a:pt x="267" y="131"/>
                  </a:cubicBezTo>
                  <a:cubicBezTo>
                    <a:pt x="267" y="282"/>
                    <a:pt x="267" y="282"/>
                    <a:pt x="267" y="282"/>
                  </a:cubicBezTo>
                  <a:cubicBezTo>
                    <a:pt x="181" y="282"/>
                    <a:pt x="181" y="282"/>
                    <a:pt x="181" y="282"/>
                  </a:cubicBezTo>
                  <a:cubicBezTo>
                    <a:pt x="181" y="148"/>
                    <a:pt x="181" y="148"/>
                    <a:pt x="181" y="148"/>
                  </a:cubicBezTo>
                  <a:cubicBezTo>
                    <a:pt x="181" y="116"/>
                    <a:pt x="181" y="75"/>
                    <a:pt x="137" y="75"/>
                  </a:cubicBezTo>
                  <a:cubicBezTo>
                    <a:pt x="92" y="75"/>
                    <a:pt x="86" y="110"/>
                    <a:pt x="86" y="146"/>
                  </a:cubicBezTo>
                  <a:cubicBezTo>
                    <a:pt x="86" y="282"/>
                    <a:pt x="86" y="282"/>
                    <a:pt x="86" y="282"/>
                  </a:cubicBezTo>
                  <a:cubicBezTo>
                    <a:pt x="0" y="282"/>
                    <a:pt x="0" y="282"/>
                    <a:pt x="0" y="282"/>
                  </a:cubicBezTo>
                  <a:lnTo>
                    <a:pt x="0"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1"/>
            <p:cNvSpPr>
              <a:spLocks noEditPoints="1"/>
            </p:cNvSpPr>
            <p:nvPr userDrawn="1"/>
          </p:nvSpPr>
          <p:spPr bwMode="auto">
            <a:xfrm>
              <a:off x="2521139" y="2881414"/>
              <a:ext cx="512020" cy="524993"/>
            </a:xfrm>
            <a:custGeom>
              <a:avLst/>
              <a:gdLst>
                <a:gd name="T0" fmla="*/ 199 w 284"/>
                <a:gd name="T1" fmla="*/ 114 h 291"/>
                <a:gd name="T2" fmla="*/ 146 w 284"/>
                <a:gd name="T3" fmla="*/ 62 h 291"/>
                <a:gd name="T4" fmla="*/ 86 w 284"/>
                <a:gd name="T5" fmla="*/ 114 h 291"/>
                <a:gd name="T6" fmla="*/ 199 w 284"/>
                <a:gd name="T7" fmla="*/ 114 h 291"/>
                <a:gd name="T8" fmla="*/ 271 w 284"/>
                <a:gd name="T9" fmla="*/ 236 h 291"/>
                <a:gd name="T10" fmla="*/ 154 w 284"/>
                <a:gd name="T11" fmla="*/ 291 h 291"/>
                <a:gd name="T12" fmla="*/ 0 w 284"/>
                <a:gd name="T13" fmla="*/ 146 h 291"/>
                <a:gd name="T14" fmla="*/ 154 w 284"/>
                <a:gd name="T15" fmla="*/ 0 h 291"/>
                <a:gd name="T16" fmla="*/ 284 w 284"/>
                <a:gd name="T17" fmla="*/ 146 h 291"/>
                <a:gd name="T18" fmla="*/ 284 w 284"/>
                <a:gd name="T19" fmla="*/ 172 h 291"/>
                <a:gd name="T20" fmla="*/ 86 w 284"/>
                <a:gd name="T21" fmla="*/ 172 h 291"/>
                <a:gd name="T22" fmla="*/ 150 w 284"/>
                <a:gd name="T23" fmla="*/ 226 h 291"/>
                <a:gd name="T24" fmla="*/ 211 w 284"/>
                <a:gd name="T25" fmla="*/ 192 h 291"/>
                <a:gd name="T26" fmla="*/ 271 w 284"/>
                <a:gd name="T27" fmla="*/ 23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291">
                  <a:moveTo>
                    <a:pt x="199" y="114"/>
                  </a:moveTo>
                  <a:cubicBezTo>
                    <a:pt x="199" y="86"/>
                    <a:pt x="177" y="62"/>
                    <a:pt x="146" y="62"/>
                  </a:cubicBezTo>
                  <a:cubicBezTo>
                    <a:pt x="109" y="62"/>
                    <a:pt x="88" y="88"/>
                    <a:pt x="86" y="114"/>
                  </a:cubicBezTo>
                  <a:lnTo>
                    <a:pt x="199" y="114"/>
                  </a:lnTo>
                  <a:close/>
                  <a:moveTo>
                    <a:pt x="271" y="236"/>
                  </a:moveTo>
                  <a:cubicBezTo>
                    <a:pt x="243" y="271"/>
                    <a:pt x="199" y="291"/>
                    <a:pt x="154" y="291"/>
                  </a:cubicBezTo>
                  <a:cubicBezTo>
                    <a:pt x="69" y="291"/>
                    <a:pt x="0" y="234"/>
                    <a:pt x="0" y="146"/>
                  </a:cubicBezTo>
                  <a:cubicBezTo>
                    <a:pt x="0" y="57"/>
                    <a:pt x="69" y="0"/>
                    <a:pt x="154" y="0"/>
                  </a:cubicBezTo>
                  <a:cubicBezTo>
                    <a:pt x="234" y="0"/>
                    <a:pt x="284" y="57"/>
                    <a:pt x="284" y="146"/>
                  </a:cubicBezTo>
                  <a:cubicBezTo>
                    <a:pt x="284" y="172"/>
                    <a:pt x="284" y="172"/>
                    <a:pt x="284" y="172"/>
                  </a:cubicBezTo>
                  <a:cubicBezTo>
                    <a:pt x="86" y="172"/>
                    <a:pt x="86" y="172"/>
                    <a:pt x="86" y="172"/>
                  </a:cubicBezTo>
                  <a:cubicBezTo>
                    <a:pt x="93" y="205"/>
                    <a:pt x="117" y="226"/>
                    <a:pt x="150" y="226"/>
                  </a:cubicBezTo>
                  <a:cubicBezTo>
                    <a:pt x="178" y="226"/>
                    <a:pt x="197" y="212"/>
                    <a:pt x="211" y="192"/>
                  </a:cubicBezTo>
                  <a:lnTo>
                    <a:pt x="271" y="2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2"/>
            <p:cNvSpPr>
              <a:spLocks noEditPoints="1"/>
            </p:cNvSpPr>
            <p:nvPr userDrawn="1"/>
          </p:nvSpPr>
          <p:spPr bwMode="auto">
            <a:xfrm>
              <a:off x="3076654" y="2661649"/>
              <a:ext cx="542543" cy="742468"/>
            </a:xfrm>
            <a:custGeom>
              <a:avLst/>
              <a:gdLst>
                <a:gd name="T0" fmla="*/ 154 w 301"/>
                <a:gd name="T1" fmla="*/ 197 h 412"/>
                <a:gd name="T2" fmla="*/ 86 w 301"/>
                <a:gd name="T3" fmla="*/ 267 h 412"/>
                <a:gd name="T4" fmla="*/ 154 w 301"/>
                <a:gd name="T5" fmla="*/ 337 h 412"/>
                <a:gd name="T6" fmla="*/ 222 w 301"/>
                <a:gd name="T7" fmla="*/ 267 h 412"/>
                <a:gd name="T8" fmla="*/ 154 w 301"/>
                <a:gd name="T9" fmla="*/ 197 h 412"/>
                <a:gd name="T10" fmla="*/ 301 w 301"/>
                <a:gd name="T11" fmla="*/ 406 h 412"/>
                <a:gd name="T12" fmla="*/ 222 w 301"/>
                <a:gd name="T13" fmla="*/ 406 h 412"/>
                <a:gd name="T14" fmla="*/ 222 w 301"/>
                <a:gd name="T15" fmla="*/ 369 h 412"/>
                <a:gd name="T16" fmla="*/ 221 w 301"/>
                <a:gd name="T17" fmla="*/ 369 h 412"/>
                <a:gd name="T18" fmla="*/ 136 w 301"/>
                <a:gd name="T19" fmla="*/ 412 h 412"/>
                <a:gd name="T20" fmla="*/ 0 w 301"/>
                <a:gd name="T21" fmla="*/ 270 h 412"/>
                <a:gd name="T22" fmla="*/ 126 w 301"/>
                <a:gd name="T23" fmla="*/ 122 h 412"/>
                <a:gd name="T24" fmla="*/ 214 w 301"/>
                <a:gd name="T25" fmla="*/ 159 h 412"/>
                <a:gd name="T26" fmla="*/ 215 w 301"/>
                <a:gd name="T27" fmla="*/ 159 h 412"/>
                <a:gd name="T28" fmla="*/ 215 w 301"/>
                <a:gd name="T29" fmla="*/ 0 h 412"/>
                <a:gd name="T30" fmla="*/ 301 w 301"/>
                <a:gd name="T31" fmla="*/ 0 h 412"/>
                <a:gd name="T32" fmla="*/ 301 w 301"/>
                <a:gd name="T33" fmla="*/ 406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1" h="412">
                  <a:moveTo>
                    <a:pt x="154" y="197"/>
                  </a:moveTo>
                  <a:cubicBezTo>
                    <a:pt x="111" y="197"/>
                    <a:pt x="86" y="226"/>
                    <a:pt x="86" y="267"/>
                  </a:cubicBezTo>
                  <a:cubicBezTo>
                    <a:pt x="86" y="309"/>
                    <a:pt x="111" y="337"/>
                    <a:pt x="154" y="337"/>
                  </a:cubicBezTo>
                  <a:cubicBezTo>
                    <a:pt x="197" y="337"/>
                    <a:pt x="222" y="309"/>
                    <a:pt x="222" y="267"/>
                  </a:cubicBezTo>
                  <a:cubicBezTo>
                    <a:pt x="222" y="226"/>
                    <a:pt x="197" y="197"/>
                    <a:pt x="154" y="197"/>
                  </a:cubicBezTo>
                  <a:moveTo>
                    <a:pt x="301" y="406"/>
                  </a:moveTo>
                  <a:cubicBezTo>
                    <a:pt x="222" y="406"/>
                    <a:pt x="222" y="406"/>
                    <a:pt x="222" y="406"/>
                  </a:cubicBezTo>
                  <a:cubicBezTo>
                    <a:pt x="222" y="369"/>
                    <a:pt x="222" y="369"/>
                    <a:pt x="222" y="369"/>
                  </a:cubicBezTo>
                  <a:cubicBezTo>
                    <a:pt x="221" y="369"/>
                    <a:pt x="221" y="369"/>
                    <a:pt x="221" y="369"/>
                  </a:cubicBezTo>
                  <a:cubicBezTo>
                    <a:pt x="208" y="389"/>
                    <a:pt x="175" y="412"/>
                    <a:pt x="136" y="412"/>
                  </a:cubicBezTo>
                  <a:cubicBezTo>
                    <a:pt x="54" y="412"/>
                    <a:pt x="0" y="353"/>
                    <a:pt x="0" y="270"/>
                  </a:cubicBezTo>
                  <a:cubicBezTo>
                    <a:pt x="0" y="193"/>
                    <a:pt x="48" y="122"/>
                    <a:pt x="126" y="122"/>
                  </a:cubicBezTo>
                  <a:cubicBezTo>
                    <a:pt x="162" y="122"/>
                    <a:pt x="195" y="132"/>
                    <a:pt x="214" y="159"/>
                  </a:cubicBezTo>
                  <a:cubicBezTo>
                    <a:pt x="215" y="159"/>
                    <a:pt x="215" y="159"/>
                    <a:pt x="215" y="159"/>
                  </a:cubicBezTo>
                  <a:cubicBezTo>
                    <a:pt x="215" y="0"/>
                    <a:pt x="215" y="0"/>
                    <a:pt x="215" y="0"/>
                  </a:cubicBezTo>
                  <a:cubicBezTo>
                    <a:pt x="301" y="0"/>
                    <a:pt x="301" y="0"/>
                    <a:pt x="301" y="0"/>
                  </a:cubicBezTo>
                  <a:lnTo>
                    <a:pt x="301" y="40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3"/>
            <p:cNvSpPr>
              <a:spLocks/>
            </p:cNvSpPr>
            <p:nvPr userDrawn="1"/>
          </p:nvSpPr>
          <p:spPr bwMode="auto">
            <a:xfrm>
              <a:off x="3772574" y="2508272"/>
              <a:ext cx="1037776" cy="1038540"/>
            </a:xfrm>
            <a:custGeom>
              <a:avLst/>
              <a:gdLst>
                <a:gd name="T0" fmla="*/ 534 w 576"/>
                <a:gd name="T1" fmla="*/ 0 h 576"/>
                <a:gd name="T2" fmla="*/ 43 w 576"/>
                <a:gd name="T3" fmla="*/ 0 h 576"/>
                <a:gd name="T4" fmla="*/ 0 w 576"/>
                <a:gd name="T5" fmla="*/ 42 h 576"/>
                <a:gd name="T6" fmla="*/ 0 w 576"/>
                <a:gd name="T7" fmla="*/ 534 h 576"/>
                <a:gd name="T8" fmla="*/ 43 w 576"/>
                <a:gd name="T9" fmla="*/ 576 h 576"/>
                <a:gd name="T10" fmla="*/ 534 w 576"/>
                <a:gd name="T11" fmla="*/ 576 h 576"/>
                <a:gd name="T12" fmla="*/ 576 w 576"/>
                <a:gd name="T13" fmla="*/ 534 h 576"/>
                <a:gd name="T14" fmla="*/ 576 w 576"/>
                <a:gd name="T15" fmla="*/ 42 h 576"/>
                <a:gd name="T16" fmla="*/ 534 w 576"/>
                <a:gd name="T17" fmla="*/ 0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6" h="576">
                  <a:moveTo>
                    <a:pt x="534" y="0"/>
                  </a:moveTo>
                  <a:cubicBezTo>
                    <a:pt x="43" y="0"/>
                    <a:pt x="43" y="0"/>
                    <a:pt x="43" y="0"/>
                  </a:cubicBezTo>
                  <a:cubicBezTo>
                    <a:pt x="19" y="0"/>
                    <a:pt x="0" y="19"/>
                    <a:pt x="0" y="42"/>
                  </a:cubicBezTo>
                  <a:cubicBezTo>
                    <a:pt x="0" y="534"/>
                    <a:pt x="0" y="534"/>
                    <a:pt x="0" y="534"/>
                  </a:cubicBezTo>
                  <a:cubicBezTo>
                    <a:pt x="0" y="557"/>
                    <a:pt x="19" y="576"/>
                    <a:pt x="43" y="576"/>
                  </a:cubicBezTo>
                  <a:cubicBezTo>
                    <a:pt x="534" y="576"/>
                    <a:pt x="534" y="576"/>
                    <a:pt x="534" y="576"/>
                  </a:cubicBezTo>
                  <a:cubicBezTo>
                    <a:pt x="557" y="576"/>
                    <a:pt x="576" y="557"/>
                    <a:pt x="576" y="534"/>
                  </a:cubicBezTo>
                  <a:cubicBezTo>
                    <a:pt x="576" y="42"/>
                    <a:pt x="576" y="42"/>
                    <a:pt x="576" y="42"/>
                  </a:cubicBezTo>
                  <a:cubicBezTo>
                    <a:pt x="576" y="19"/>
                    <a:pt x="557" y="0"/>
                    <a:pt x="534" y="0"/>
                  </a:cubicBezTo>
                  <a:close/>
                </a:path>
              </a:pathLst>
            </a:custGeom>
            <a:solidFill>
              <a:srgbClr val="0077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4"/>
            <p:cNvSpPr>
              <a:spLocks noEditPoints="1"/>
            </p:cNvSpPr>
            <p:nvPr userDrawn="1"/>
          </p:nvSpPr>
          <p:spPr bwMode="auto">
            <a:xfrm>
              <a:off x="3914506" y="2650966"/>
              <a:ext cx="178558" cy="742468"/>
            </a:xfrm>
            <a:custGeom>
              <a:avLst/>
              <a:gdLst>
                <a:gd name="T0" fmla="*/ 7 w 99"/>
                <a:gd name="T1" fmla="*/ 137 h 412"/>
                <a:gd name="T2" fmla="*/ 92 w 99"/>
                <a:gd name="T3" fmla="*/ 137 h 412"/>
                <a:gd name="T4" fmla="*/ 92 w 99"/>
                <a:gd name="T5" fmla="*/ 412 h 412"/>
                <a:gd name="T6" fmla="*/ 7 w 99"/>
                <a:gd name="T7" fmla="*/ 412 h 412"/>
                <a:gd name="T8" fmla="*/ 7 w 99"/>
                <a:gd name="T9" fmla="*/ 137 h 412"/>
                <a:gd name="T10" fmla="*/ 49 w 99"/>
                <a:gd name="T11" fmla="*/ 0 h 412"/>
                <a:gd name="T12" fmla="*/ 99 w 99"/>
                <a:gd name="T13" fmla="*/ 50 h 412"/>
                <a:gd name="T14" fmla="*/ 49 w 99"/>
                <a:gd name="T15" fmla="*/ 99 h 412"/>
                <a:gd name="T16" fmla="*/ 0 w 99"/>
                <a:gd name="T17" fmla="*/ 50 h 412"/>
                <a:gd name="T18" fmla="*/ 49 w 99"/>
                <a:gd name="T19"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412">
                  <a:moveTo>
                    <a:pt x="7" y="137"/>
                  </a:moveTo>
                  <a:cubicBezTo>
                    <a:pt x="92" y="137"/>
                    <a:pt x="92" y="137"/>
                    <a:pt x="92" y="137"/>
                  </a:cubicBezTo>
                  <a:cubicBezTo>
                    <a:pt x="92" y="412"/>
                    <a:pt x="92" y="412"/>
                    <a:pt x="92" y="412"/>
                  </a:cubicBezTo>
                  <a:cubicBezTo>
                    <a:pt x="7" y="412"/>
                    <a:pt x="7" y="412"/>
                    <a:pt x="7" y="412"/>
                  </a:cubicBezTo>
                  <a:lnTo>
                    <a:pt x="7" y="137"/>
                  </a:lnTo>
                  <a:close/>
                  <a:moveTo>
                    <a:pt x="49" y="0"/>
                  </a:moveTo>
                  <a:cubicBezTo>
                    <a:pt x="77" y="0"/>
                    <a:pt x="99" y="23"/>
                    <a:pt x="99" y="50"/>
                  </a:cubicBezTo>
                  <a:cubicBezTo>
                    <a:pt x="99" y="77"/>
                    <a:pt x="77" y="99"/>
                    <a:pt x="49" y="99"/>
                  </a:cubicBezTo>
                  <a:cubicBezTo>
                    <a:pt x="22" y="99"/>
                    <a:pt x="0" y="77"/>
                    <a:pt x="0" y="50"/>
                  </a:cubicBezTo>
                  <a:cubicBezTo>
                    <a:pt x="0" y="23"/>
                    <a:pt x="22" y="0"/>
                    <a:pt x="4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p:cNvSpPr>
              <a:spLocks/>
            </p:cNvSpPr>
            <p:nvPr userDrawn="1"/>
          </p:nvSpPr>
          <p:spPr bwMode="auto">
            <a:xfrm>
              <a:off x="4177765" y="2885229"/>
              <a:ext cx="479971" cy="508205"/>
            </a:xfrm>
            <a:custGeom>
              <a:avLst/>
              <a:gdLst>
                <a:gd name="T0" fmla="*/ 0 w 266"/>
                <a:gd name="T1" fmla="*/ 7 h 282"/>
                <a:gd name="T2" fmla="*/ 82 w 266"/>
                <a:gd name="T3" fmla="*/ 7 h 282"/>
                <a:gd name="T4" fmla="*/ 82 w 266"/>
                <a:gd name="T5" fmla="*/ 45 h 282"/>
                <a:gd name="T6" fmla="*/ 83 w 266"/>
                <a:gd name="T7" fmla="*/ 45 h 282"/>
                <a:gd name="T8" fmla="*/ 163 w 266"/>
                <a:gd name="T9" fmla="*/ 0 h 282"/>
                <a:gd name="T10" fmla="*/ 266 w 266"/>
                <a:gd name="T11" fmla="*/ 131 h 282"/>
                <a:gd name="T12" fmla="*/ 266 w 266"/>
                <a:gd name="T13" fmla="*/ 282 h 282"/>
                <a:gd name="T14" fmla="*/ 181 w 266"/>
                <a:gd name="T15" fmla="*/ 282 h 282"/>
                <a:gd name="T16" fmla="*/ 181 w 266"/>
                <a:gd name="T17" fmla="*/ 148 h 282"/>
                <a:gd name="T18" fmla="*/ 136 w 266"/>
                <a:gd name="T19" fmla="*/ 75 h 282"/>
                <a:gd name="T20" fmla="*/ 85 w 266"/>
                <a:gd name="T21" fmla="*/ 146 h 282"/>
                <a:gd name="T22" fmla="*/ 85 w 266"/>
                <a:gd name="T23" fmla="*/ 282 h 282"/>
                <a:gd name="T24" fmla="*/ 0 w 266"/>
                <a:gd name="T25" fmla="*/ 282 h 282"/>
                <a:gd name="T26" fmla="*/ 0 w 266"/>
                <a:gd name="T27" fmla="*/ 7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6" h="282">
                  <a:moveTo>
                    <a:pt x="0" y="7"/>
                  </a:moveTo>
                  <a:cubicBezTo>
                    <a:pt x="82" y="7"/>
                    <a:pt x="82" y="7"/>
                    <a:pt x="82" y="7"/>
                  </a:cubicBezTo>
                  <a:cubicBezTo>
                    <a:pt x="82" y="45"/>
                    <a:pt x="82" y="45"/>
                    <a:pt x="82" y="45"/>
                  </a:cubicBezTo>
                  <a:cubicBezTo>
                    <a:pt x="83" y="45"/>
                    <a:pt x="83" y="45"/>
                    <a:pt x="83" y="45"/>
                  </a:cubicBezTo>
                  <a:cubicBezTo>
                    <a:pt x="94" y="23"/>
                    <a:pt x="122" y="0"/>
                    <a:pt x="163" y="0"/>
                  </a:cubicBezTo>
                  <a:cubicBezTo>
                    <a:pt x="250" y="0"/>
                    <a:pt x="266" y="57"/>
                    <a:pt x="266" y="131"/>
                  </a:cubicBezTo>
                  <a:cubicBezTo>
                    <a:pt x="266" y="282"/>
                    <a:pt x="266" y="282"/>
                    <a:pt x="266" y="282"/>
                  </a:cubicBezTo>
                  <a:cubicBezTo>
                    <a:pt x="181" y="282"/>
                    <a:pt x="181" y="282"/>
                    <a:pt x="181" y="282"/>
                  </a:cubicBezTo>
                  <a:cubicBezTo>
                    <a:pt x="181" y="148"/>
                    <a:pt x="181" y="148"/>
                    <a:pt x="181" y="148"/>
                  </a:cubicBezTo>
                  <a:cubicBezTo>
                    <a:pt x="181" y="116"/>
                    <a:pt x="180" y="75"/>
                    <a:pt x="136" y="75"/>
                  </a:cubicBezTo>
                  <a:cubicBezTo>
                    <a:pt x="92" y="75"/>
                    <a:pt x="85" y="110"/>
                    <a:pt x="85" y="146"/>
                  </a:cubicBezTo>
                  <a:cubicBezTo>
                    <a:pt x="85" y="282"/>
                    <a:pt x="85" y="282"/>
                    <a:pt x="85" y="282"/>
                  </a:cubicBezTo>
                  <a:cubicBezTo>
                    <a:pt x="0" y="282"/>
                    <a:pt x="0" y="282"/>
                    <a:pt x="0" y="282"/>
                  </a:cubicBezTo>
                  <a:lnTo>
                    <a:pt x="0"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4" name="Group 23"/>
            <p:cNvGrpSpPr/>
            <p:nvPr userDrawn="1"/>
          </p:nvGrpSpPr>
          <p:grpSpPr>
            <a:xfrm>
              <a:off x="4835532" y="3347543"/>
              <a:ext cx="86865" cy="45750"/>
              <a:chOff x="4835532" y="3367599"/>
              <a:chExt cx="57993" cy="30544"/>
            </a:xfrm>
          </p:grpSpPr>
          <p:sp>
            <p:nvSpPr>
              <p:cNvPr id="25" name="Freeform 16"/>
              <p:cNvSpPr>
                <a:spLocks/>
              </p:cNvSpPr>
              <p:nvPr userDrawn="1"/>
            </p:nvSpPr>
            <p:spPr bwMode="auto">
              <a:xfrm>
                <a:off x="4835532" y="3367620"/>
                <a:ext cx="22129" cy="30523"/>
              </a:xfrm>
              <a:custGeom>
                <a:avLst/>
                <a:gdLst>
                  <a:gd name="T0" fmla="*/ 0 w 29"/>
                  <a:gd name="T1" fmla="*/ 5 h 40"/>
                  <a:gd name="T2" fmla="*/ 12 w 29"/>
                  <a:gd name="T3" fmla="*/ 5 h 40"/>
                  <a:gd name="T4" fmla="*/ 12 w 29"/>
                  <a:gd name="T5" fmla="*/ 40 h 40"/>
                  <a:gd name="T6" fmla="*/ 17 w 29"/>
                  <a:gd name="T7" fmla="*/ 40 h 40"/>
                  <a:gd name="T8" fmla="*/ 17 w 29"/>
                  <a:gd name="T9" fmla="*/ 5 h 40"/>
                  <a:gd name="T10" fmla="*/ 29 w 29"/>
                  <a:gd name="T11" fmla="*/ 5 h 40"/>
                  <a:gd name="T12" fmla="*/ 29 w 29"/>
                  <a:gd name="T13" fmla="*/ 0 h 40"/>
                  <a:gd name="T14" fmla="*/ 0 w 29"/>
                  <a:gd name="T15" fmla="*/ 0 h 40"/>
                  <a:gd name="T16" fmla="*/ 0 w 29"/>
                  <a:gd name="T17"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40">
                    <a:moveTo>
                      <a:pt x="0" y="5"/>
                    </a:moveTo>
                    <a:lnTo>
                      <a:pt x="12" y="5"/>
                    </a:lnTo>
                    <a:lnTo>
                      <a:pt x="12" y="40"/>
                    </a:lnTo>
                    <a:lnTo>
                      <a:pt x="17" y="40"/>
                    </a:lnTo>
                    <a:lnTo>
                      <a:pt x="17" y="5"/>
                    </a:lnTo>
                    <a:lnTo>
                      <a:pt x="29" y="5"/>
                    </a:lnTo>
                    <a:lnTo>
                      <a:pt x="29" y="0"/>
                    </a:lnTo>
                    <a:lnTo>
                      <a:pt x="0" y="0"/>
                    </a:lnTo>
                    <a:lnTo>
                      <a:pt x="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7"/>
              <p:cNvSpPr>
                <a:spLocks/>
              </p:cNvSpPr>
              <p:nvPr userDrawn="1"/>
            </p:nvSpPr>
            <p:spPr bwMode="auto">
              <a:xfrm>
                <a:off x="4863002" y="3367599"/>
                <a:ext cx="30523" cy="30523"/>
              </a:xfrm>
              <a:custGeom>
                <a:avLst/>
                <a:gdLst>
                  <a:gd name="T0" fmla="*/ 31 w 40"/>
                  <a:gd name="T1" fmla="*/ 0 h 40"/>
                  <a:gd name="T2" fmla="*/ 19 w 40"/>
                  <a:gd name="T3" fmla="*/ 28 h 40"/>
                  <a:gd name="T4" fmla="*/ 9 w 40"/>
                  <a:gd name="T5" fmla="*/ 0 h 40"/>
                  <a:gd name="T6" fmla="*/ 0 w 40"/>
                  <a:gd name="T7" fmla="*/ 0 h 40"/>
                  <a:gd name="T8" fmla="*/ 0 w 40"/>
                  <a:gd name="T9" fmla="*/ 40 h 40"/>
                  <a:gd name="T10" fmla="*/ 5 w 40"/>
                  <a:gd name="T11" fmla="*/ 40 h 40"/>
                  <a:gd name="T12" fmla="*/ 5 w 40"/>
                  <a:gd name="T13" fmla="*/ 9 h 40"/>
                  <a:gd name="T14" fmla="*/ 19 w 40"/>
                  <a:gd name="T15" fmla="*/ 40 h 40"/>
                  <a:gd name="T16" fmla="*/ 21 w 40"/>
                  <a:gd name="T17" fmla="*/ 40 h 40"/>
                  <a:gd name="T18" fmla="*/ 33 w 40"/>
                  <a:gd name="T19" fmla="*/ 9 h 40"/>
                  <a:gd name="T20" fmla="*/ 33 w 40"/>
                  <a:gd name="T21" fmla="*/ 40 h 40"/>
                  <a:gd name="T22" fmla="*/ 40 w 40"/>
                  <a:gd name="T23" fmla="*/ 40 h 40"/>
                  <a:gd name="T24" fmla="*/ 40 w 40"/>
                  <a:gd name="T25" fmla="*/ 0 h 40"/>
                  <a:gd name="T26" fmla="*/ 31 w 40"/>
                  <a:gd name="T2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40">
                    <a:moveTo>
                      <a:pt x="31" y="0"/>
                    </a:moveTo>
                    <a:lnTo>
                      <a:pt x="19" y="28"/>
                    </a:lnTo>
                    <a:lnTo>
                      <a:pt x="9" y="0"/>
                    </a:lnTo>
                    <a:lnTo>
                      <a:pt x="0" y="0"/>
                    </a:lnTo>
                    <a:lnTo>
                      <a:pt x="0" y="40"/>
                    </a:lnTo>
                    <a:lnTo>
                      <a:pt x="5" y="40"/>
                    </a:lnTo>
                    <a:lnTo>
                      <a:pt x="5" y="9"/>
                    </a:lnTo>
                    <a:lnTo>
                      <a:pt x="19" y="40"/>
                    </a:lnTo>
                    <a:lnTo>
                      <a:pt x="21" y="40"/>
                    </a:lnTo>
                    <a:lnTo>
                      <a:pt x="33" y="9"/>
                    </a:lnTo>
                    <a:lnTo>
                      <a:pt x="33" y="40"/>
                    </a:lnTo>
                    <a:lnTo>
                      <a:pt x="40" y="40"/>
                    </a:lnTo>
                    <a:lnTo>
                      <a:pt x="40" y="0"/>
                    </a:lnTo>
                    <a:lnTo>
                      <a:pt x="3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12239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 Only">
    <p:bg>
      <p:bgPr>
        <a:gradFill flip="none" rotWithShape="1">
          <a:gsLst>
            <a:gs pos="20000">
              <a:srgbClr val="172436"/>
            </a:gs>
            <a:gs pos="100000">
              <a:srgbClr val="0B70AE"/>
            </a:gs>
          </a:gsLst>
          <a:lin ang="18000000" scaled="0"/>
          <a:tileRect/>
        </a:gradFill>
        <a:effectLst/>
      </p:bgPr>
    </p:bg>
    <p:spTree>
      <p:nvGrpSpPr>
        <p:cNvPr id="1" name=""/>
        <p:cNvGrpSpPr/>
        <p:nvPr/>
      </p:nvGrpSpPr>
      <p:grpSpPr>
        <a:xfrm>
          <a:off x="0" y="0"/>
          <a:ext cx="0" cy="0"/>
          <a:chOff x="0" y="0"/>
          <a:chExt cx="0" cy="0"/>
        </a:xfrm>
      </p:grpSpPr>
      <p:pic>
        <p:nvPicPr>
          <p:cNvPr id="10" name="Picture 9" descr="in1000pxrotate.png"/>
          <p:cNvPicPr>
            <a:picLocks noChangeAspect="1"/>
          </p:cNvPicPr>
          <p:nvPr userDrawn="1"/>
        </p:nvPicPr>
        <p:blipFill rotWithShape="1">
          <a:blip r:embed="rId2">
            <a:alphaModFix amt="10000"/>
            <a:extLst>
              <a:ext uri="{28A0092B-C50C-407E-A947-70E740481C1C}">
                <a14:useLocalDpi xmlns:a14="http://schemas.microsoft.com/office/drawing/2010/main" val="0"/>
              </a:ext>
            </a:extLst>
          </a:blip>
          <a:srcRect t="-287" r="13529" b="17480"/>
          <a:stretch/>
        </p:blipFill>
        <p:spPr>
          <a:xfrm>
            <a:off x="5657272" y="1810454"/>
            <a:ext cx="3486729" cy="3333046"/>
          </a:xfrm>
          <a:prstGeom prst="rect">
            <a:avLst/>
          </a:prstGeom>
        </p:spPr>
      </p:pic>
      <p:sp>
        <p:nvSpPr>
          <p:cNvPr id="4" name="Content Placeholder 3"/>
          <p:cNvSpPr>
            <a:spLocks noGrp="1"/>
          </p:cNvSpPr>
          <p:nvPr>
            <p:ph sz="half" idx="2" hasCustomPrompt="1"/>
          </p:nvPr>
        </p:nvSpPr>
        <p:spPr>
          <a:xfrm>
            <a:off x="1706664" y="2102179"/>
            <a:ext cx="4783715" cy="372196"/>
          </a:xfrm>
        </p:spPr>
        <p:txBody>
          <a:bodyPr tIns="0" bIns="0" anchor="b" anchorCtr="0">
            <a:normAutofit/>
          </a:bodyPr>
          <a:lstStyle>
            <a:lvl1pPr marL="0" indent="0">
              <a:buNone/>
              <a:defRPr sz="1600">
                <a:solidFill>
                  <a:schemeClr val="bg1"/>
                </a:solidFill>
              </a:defRPr>
            </a:lvl1pPr>
            <a:lvl2pPr marL="0" indent="0">
              <a:buNone/>
              <a:defRPr sz="1400" baseline="0">
                <a:solidFill>
                  <a:schemeClr val="tx2">
                    <a:lumMod val="20000"/>
                    <a:lumOff val="80000"/>
                  </a:schemeClr>
                </a:solidFill>
              </a:defRPr>
            </a:lvl2pPr>
            <a:lvl3pPr marL="0" indent="0">
              <a:buNone/>
              <a:defRPr sz="1400">
                <a:solidFill>
                  <a:schemeClr val="tx2">
                    <a:lumMod val="20000"/>
                    <a:lumOff val="80000"/>
                  </a:schemeClr>
                </a:solidFill>
              </a:defRPr>
            </a:lvl3pPr>
            <a:lvl4pPr marL="0" indent="0">
              <a:buNone/>
              <a:defRPr sz="1400">
                <a:solidFill>
                  <a:schemeClr val="tx2">
                    <a:lumMod val="20000"/>
                    <a:lumOff val="80000"/>
                  </a:schemeClr>
                </a:solidFill>
              </a:defRPr>
            </a:lvl4pPr>
            <a:lvl5pPr marL="0" indent="0">
              <a:buNone/>
              <a:defRPr sz="1400">
                <a:solidFill>
                  <a:schemeClr val="tx2">
                    <a:lumMod val="20000"/>
                    <a:lumOff val="80000"/>
                  </a:schemeClr>
                </a:solidFill>
              </a:defRPr>
            </a:lvl5pPr>
            <a:lvl6pPr>
              <a:defRPr sz="1600"/>
            </a:lvl6pPr>
            <a:lvl7pPr>
              <a:defRPr sz="1600"/>
            </a:lvl7pPr>
            <a:lvl8pPr>
              <a:defRPr sz="1600"/>
            </a:lvl8pPr>
            <a:lvl9pPr>
              <a:defRPr sz="1600"/>
            </a:lvl9pPr>
          </a:lstStyle>
          <a:p>
            <a:pPr lvl="0"/>
            <a:r>
              <a:rPr lang="en-US" dirty="0" err="1" smtClean="0"/>
              <a:t>Firstname</a:t>
            </a:r>
            <a:r>
              <a:rPr lang="en-US" dirty="0" smtClean="0"/>
              <a:t> </a:t>
            </a:r>
            <a:r>
              <a:rPr lang="en-US" dirty="0" err="1" smtClean="0"/>
              <a:t>Lastname</a:t>
            </a:r>
            <a:endParaRPr lang="en-US" dirty="0" smtClean="0"/>
          </a:p>
        </p:txBody>
      </p:sp>
      <p:sp>
        <p:nvSpPr>
          <p:cNvPr id="5" name="Text Placeholder 13"/>
          <p:cNvSpPr>
            <a:spLocks noGrp="1"/>
          </p:cNvSpPr>
          <p:nvPr>
            <p:ph type="body" sz="quarter" idx="11" hasCustomPrompt="1"/>
          </p:nvPr>
        </p:nvSpPr>
        <p:spPr>
          <a:xfrm>
            <a:off x="1706664" y="2479234"/>
            <a:ext cx="4790094" cy="546692"/>
          </a:xfrm>
        </p:spPr>
        <p:txBody>
          <a:bodyPr tIns="45720" bIns="0">
            <a:normAutofit/>
          </a:bodyPr>
          <a:lstStyle>
            <a:lvl1pPr marL="0" indent="0">
              <a:buNone/>
              <a:defRPr sz="1100" baseline="0">
                <a:solidFill>
                  <a:srgbClr val="FFFFFF">
                    <a:alpha val="70000"/>
                  </a:srgbClr>
                </a:solidFill>
              </a:defRPr>
            </a:lvl1pPr>
          </a:lstStyle>
          <a:p>
            <a:pPr lvl="0"/>
            <a:r>
              <a:rPr lang="en-US" dirty="0" smtClean="0"/>
              <a:t>Job Title</a:t>
            </a:r>
            <a:br>
              <a:rPr lang="en-US" dirty="0" smtClean="0"/>
            </a:br>
            <a:r>
              <a:rPr lang="en-US" dirty="0" smtClean="0"/>
              <a:t>Company</a:t>
            </a:r>
            <a:endParaRPr lang="en-US" dirty="0"/>
          </a:p>
        </p:txBody>
      </p:sp>
      <p:sp>
        <p:nvSpPr>
          <p:cNvPr id="6" name="Picture Placeholder 10"/>
          <p:cNvSpPr>
            <a:spLocks noGrp="1"/>
          </p:cNvSpPr>
          <p:nvPr>
            <p:ph type="pic" sz="quarter" idx="10" hasCustomPrompt="1"/>
          </p:nvPr>
        </p:nvSpPr>
        <p:spPr>
          <a:xfrm>
            <a:off x="730308" y="2174901"/>
            <a:ext cx="822960" cy="822199"/>
          </a:xfrm>
          <a:solidFill>
            <a:schemeClr val="bg2"/>
          </a:solidFill>
          <a:ln w="57150" cap="sq">
            <a:solidFill>
              <a:schemeClr val="bg1"/>
            </a:solidFill>
            <a:miter lim="800000"/>
          </a:ln>
        </p:spPr>
        <p:txBody>
          <a:bodyPr tIns="0" rIns="0" bIns="0" anchor="ctr">
            <a:normAutofit/>
          </a:bodyPr>
          <a:lstStyle>
            <a:lvl1pPr marL="0" indent="0" algn="ctr">
              <a:buNone/>
              <a:defRPr sz="1400" baseline="0">
                <a:solidFill>
                  <a:schemeClr val="bg1"/>
                </a:solidFill>
              </a:defRPr>
            </a:lvl1pPr>
          </a:lstStyle>
          <a:p>
            <a:r>
              <a:rPr lang="en-US" dirty="0" smtClean="0"/>
              <a:t>Insert Profile</a:t>
            </a:r>
            <a:br>
              <a:rPr lang="en-US" dirty="0" smtClean="0"/>
            </a:br>
            <a:r>
              <a:rPr lang="en-US" dirty="0" smtClean="0"/>
              <a:t>Picture</a:t>
            </a:r>
            <a:endParaRPr lang="en-US" dirty="0"/>
          </a:p>
        </p:txBody>
      </p:sp>
      <p:cxnSp>
        <p:nvCxnSpPr>
          <p:cNvPr id="7" name="Straight Connector 6"/>
          <p:cNvCxnSpPr/>
          <p:nvPr userDrawn="1"/>
        </p:nvCxnSpPr>
        <p:spPr>
          <a:xfrm>
            <a:off x="701112" y="2014773"/>
            <a:ext cx="4132262" cy="0"/>
          </a:xfrm>
          <a:prstGeom prst="line">
            <a:avLst/>
          </a:prstGeom>
          <a:ln w="12700">
            <a:solidFill>
              <a:schemeClr val="bg1">
                <a:lumMod val="65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701112" y="3139682"/>
            <a:ext cx="4132262" cy="0"/>
          </a:xfrm>
          <a:prstGeom prst="line">
            <a:avLst/>
          </a:prstGeom>
          <a:ln w="12700">
            <a:solidFill>
              <a:schemeClr val="bg1">
                <a:lumMod val="65000"/>
              </a:schemeClr>
            </a:solidFill>
            <a:prstDash val="sysDot"/>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53259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Speakers">
    <p:bg>
      <p:bgPr>
        <a:gradFill flip="none" rotWithShape="1">
          <a:gsLst>
            <a:gs pos="20000">
              <a:srgbClr val="172436"/>
            </a:gs>
            <a:gs pos="100000">
              <a:srgbClr val="0B70AE"/>
            </a:gs>
          </a:gsLst>
          <a:lin ang="18000000" scaled="0"/>
          <a:tileRect/>
        </a:gradFill>
        <a:effectLst/>
      </p:bgPr>
    </p:bg>
    <p:spTree>
      <p:nvGrpSpPr>
        <p:cNvPr id="1" name=""/>
        <p:cNvGrpSpPr/>
        <p:nvPr/>
      </p:nvGrpSpPr>
      <p:grpSpPr>
        <a:xfrm>
          <a:off x="0" y="0"/>
          <a:ext cx="0" cy="0"/>
          <a:chOff x="0" y="0"/>
          <a:chExt cx="0" cy="0"/>
        </a:xfrm>
      </p:grpSpPr>
      <p:pic>
        <p:nvPicPr>
          <p:cNvPr id="10" name="Picture 9" descr="in1000pxrotate.png"/>
          <p:cNvPicPr>
            <a:picLocks noChangeAspect="1"/>
          </p:cNvPicPr>
          <p:nvPr userDrawn="1"/>
        </p:nvPicPr>
        <p:blipFill rotWithShape="1">
          <a:blip r:embed="rId2">
            <a:alphaModFix amt="10000"/>
            <a:extLst>
              <a:ext uri="{28A0092B-C50C-407E-A947-70E740481C1C}">
                <a14:useLocalDpi xmlns:a14="http://schemas.microsoft.com/office/drawing/2010/main" val="0"/>
              </a:ext>
            </a:extLst>
          </a:blip>
          <a:srcRect t="-287" r="13529" b="17480"/>
          <a:stretch/>
        </p:blipFill>
        <p:spPr>
          <a:xfrm>
            <a:off x="5657272" y="1810454"/>
            <a:ext cx="3486729" cy="3333046"/>
          </a:xfrm>
          <a:prstGeom prst="rect">
            <a:avLst/>
          </a:prstGeom>
        </p:spPr>
      </p:pic>
      <p:sp>
        <p:nvSpPr>
          <p:cNvPr id="8" name="Content Placeholder 3"/>
          <p:cNvSpPr>
            <a:spLocks noGrp="1"/>
          </p:cNvSpPr>
          <p:nvPr>
            <p:ph sz="half" idx="2" hasCustomPrompt="1"/>
          </p:nvPr>
        </p:nvSpPr>
        <p:spPr>
          <a:xfrm>
            <a:off x="1699872" y="1285489"/>
            <a:ext cx="4783715" cy="372196"/>
          </a:xfrm>
        </p:spPr>
        <p:txBody>
          <a:bodyPr tIns="0" bIns="0" anchor="b" anchorCtr="0">
            <a:normAutofit/>
          </a:bodyPr>
          <a:lstStyle>
            <a:lvl1pPr marL="0" indent="0">
              <a:buNone/>
              <a:defRPr sz="1600">
                <a:solidFill>
                  <a:schemeClr val="bg1"/>
                </a:solidFill>
              </a:defRPr>
            </a:lvl1pPr>
            <a:lvl2pPr marL="0" indent="0">
              <a:buNone/>
              <a:defRPr sz="1400" baseline="0">
                <a:solidFill>
                  <a:schemeClr val="tx2">
                    <a:lumMod val="20000"/>
                    <a:lumOff val="80000"/>
                  </a:schemeClr>
                </a:solidFill>
              </a:defRPr>
            </a:lvl2pPr>
            <a:lvl3pPr marL="0" indent="0">
              <a:buNone/>
              <a:defRPr sz="1400">
                <a:solidFill>
                  <a:schemeClr val="tx2">
                    <a:lumMod val="20000"/>
                    <a:lumOff val="80000"/>
                  </a:schemeClr>
                </a:solidFill>
              </a:defRPr>
            </a:lvl3pPr>
            <a:lvl4pPr marL="0" indent="0">
              <a:buNone/>
              <a:defRPr sz="1400">
                <a:solidFill>
                  <a:schemeClr val="tx2">
                    <a:lumMod val="20000"/>
                    <a:lumOff val="80000"/>
                  </a:schemeClr>
                </a:solidFill>
              </a:defRPr>
            </a:lvl4pPr>
            <a:lvl5pPr marL="0" indent="0">
              <a:buNone/>
              <a:defRPr sz="1400">
                <a:solidFill>
                  <a:schemeClr val="tx2">
                    <a:lumMod val="20000"/>
                    <a:lumOff val="80000"/>
                  </a:schemeClr>
                </a:solidFill>
              </a:defRPr>
            </a:lvl5pPr>
            <a:lvl6pPr>
              <a:defRPr sz="1600"/>
            </a:lvl6pPr>
            <a:lvl7pPr>
              <a:defRPr sz="1600"/>
            </a:lvl7pPr>
            <a:lvl8pPr>
              <a:defRPr sz="1600"/>
            </a:lvl8pPr>
            <a:lvl9pPr>
              <a:defRPr sz="1600"/>
            </a:lvl9pPr>
          </a:lstStyle>
          <a:p>
            <a:pPr lvl="0"/>
            <a:r>
              <a:rPr lang="en-US" dirty="0" err="1" smtClean="0"/>
              <a:t>Firstname</a:t>
            </a:r>
            <a:r>
              <a:rPr lang="en-US" dirty="0" smtClean="0"/>
              <a:t> </a:t>
            </a:r>
            <a:r>
              <a:rPr lang="en-US" dirty="0" err="1" smtClean="0"/>
              <a:t>Lastname</a:t>
            </a:r>
            <a:endParaRPr lang="en-US" dirty="0" smtClean="0"/>
          </a:p>
        </p:txBody>
      </p:sp>
      <p:sp>
        <p:nvSpPr>
          <p:cNvPr id="11" name="Text Placeholder 13"/>
          <p:cNvSpPr>
            <a:spLocks noGrp="1"/>
          </p:cNvSpPr>
          <p:nvPr>
            <p:ph type="body" sz="quarter" idx="11" hasCustomPrompt="1"/>
          </p:nvPr>
        </p:nvSpPr>
        <p:spPr>
          <a:xfrm>
            <a:off x="1699872" y="1662544"/>
            <a:ext cx="4790094" cy="546692"/>
          </a:xfrm>
        </p:spPr>
        <p:txBody>
          <a:bodyPr tIns="45720" bIns="0">
            <a:normAutofit/>
          </a:bodyPr>
          <a:lstStyle>
            <a:lvl1pPr marL="0" indent="0">
              <a:buNone/>
              <a:defRPr sz="1050" baseline="0">
                <a:solidFill>
                  <a:srgbClr val="FFFFFF">
                    <a:alpha val="70000"/>
                  </a:srgbClr>
                </a:solidFill>
              </a:defRPr>
            </a:lvl1pPr>
          </a:lstStyle>
          <a:p>
            <a:pPr lvl="0"/>
            <a:r>
              <a:rPr lang="en-US" dirty="0" smtClean="0"/>
              <a:t>Job Title</a:t>
            </a:r>
            <a:br>
              <a:rPr lang="en-US" dirty="0" smtClean="0"/>
            </a:br>
            <a:r>
              <a:rPr lang="en-US" dirty="0" smtClean="0"/>
              <a:t>Company</a:t>
            </a:r>
            <a:endParaRPr lang="en-US" dirty="0"/>
          </a:p>
        </p:txBody>
      </p:sp>
      <p:sp>
        <p:nvSpPr>
          <p:cNvPr id="12" name="Picture Placeholder 10"/>
          <p:cNvSpPr>
            <a:spLocks noGrp="1"/>
          </p:cNvSpPr>
          <p:nvPr>
            <p:ph type="pic" sz="quarter" idx="10" hasCustomPrompt="1"/>
          </p:nvPr>
        </p:nvSpPr>
        <p:spPr>
          <a:xfrm>
            <a:off x="723516" y="1358211"/>
            <a:ext cx="822960" cy="822199"/>
          </a:xfrm>
          <a:solidFill>
            <a:schemeClr val="bg2"/>
          </a:solidFill>
          <a:ln w="57150" cap="sq">
            <a:solidFill>
              <a:schemeClr val="bg1"/>
            </a:solidFill>
            <a:miter lim="800000"/>
          </a:ln>
        </p:spPr>
        <p:txBody>
          <a:bodyPr tIns="0" rIns="0" bIns="0" anchor="ctr">
            <a:normAutofit/>
          </a:bodyPr>
          <a:lstStyle>
            <a:lvl1pPr marL="0" indent="0" algn="ctr">
              <a:buNone/>
              <a:defRPr sz="1400" baseline="0">
                <a:solidFill>
                  <a:schemeClr val="bg1"/>
                </a:solidFill>
              </a:defRPr>
            </a:lvl1pPr>
          </a:lstStyle>
          <a:p>
            <a:r>
              <a:rPr lang="en-US" dirty="0" smtClean="0"/>
              <a:t>Insert Profile</a:t>
            </a:r>
            <a:br>
              <a:rPr lang="en-US" dirty="0" smtClean="0"/>
            </a:br>
            <a:r>
              <a:rPr lang="en-US" dirty="0" smtClean="0"/>
              <a:t>Picture</a:t>
            </a:r>
            <a:endParaRPr lang="en-US" dirty="0"/>
          </a:p>
        </p:txBody>
      </p:sp>
      <p:cxnSp>
        <p:nvCxnSpPr>
          <p:cNvPr id="13" name="Straight Connector 12"/>
          <p:cNvCxnSpPr/>
          <p:nvPr userDrawn="1"/>
        </p:nvCxnSpPr>
        <p:spPr>
          <a:xfrm>
            <a:off x="694320" y="1198084"/>
            <a:ext cx="4132262" cy="0"/>
          </a:xfrm>
          <a:prstGeom prst="line">
            <a:avLst/>
          </a:prstGeom>
          <a:ln w="12700">
            <a:solidFill>
              <a:schemeClr val="bg1">
                <a:lumMod val="65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a:off x="694320" y="2322992"/>
            <a:ext cx="4132262" cy="0"/>
          </a:xfrm>
          <a:prstGeom prst="line">
            <a:avLst/>
          </a:prstGeom>
          <a:ln w="12700">
            <a:solidFill>
              <a:schemeClr val="bg1">
                <a:lumMod val="65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15" name="Content Placeholder 3"/>
          <p:cNvSpPr>
            <a:spLocks noGrp="1"/>
          </p:cNvSpPr>
          <p:nvPr>
            <p:ph sz="half" idx="12" hasCustomPrompt="1"/>
          </p:nvPr>
        </p:nvSpPr>
        <p:spPr>
          <a:xfrm>
            <a:off x="1699872" y="2875116"/>
            <a:ext cx="4783715" cy="372196"/>
          </a:xfrm>
        </p:spPr>
        <p:txBody>
          <a:bodyPr tIns="0" bIns="0" anchor="b" anchorCtr="0">
            <a:normAutofit/>
          </a:bodyPr>
          <a:lstStyle>
            <a:lvl1pPr marL="0" indent="0">
              <a:buNone/>
              <a:defRPr sz="1600">
                <a:solidFill>
                  <a:schemeClr val="bg1"/>
                </a:solidFill>
              </a:defRPr>
            </a:lvl1pPr>
            <a:lvl2pPr marL="0" indent="0">
              <a:buNone/>
              <a:defRPr sz="1400" baseline="0">
                <a:solidFill>
                  <a:schemeClr val="tx2">
                    <a:lumMod val="20000"/>
                    <a:lumOff val="80000"/>
                  </a:schemeClr>
                </a:solidFill>
              </a:defRPr>
            </a:lvl2pPr>
            <a:lvl3pPr marL="0" indent="0">
              <a:buNone/>
              <a:defRPr sz="1400">
                <a:solidFill>
                  <a:schemeClr val="tx2">
                    <a:lumMod val="20000"/>
                    <a:lumOff val="80000"/>
                  </a:schemeClr>
                </a:solidFill>
              </a:defRPr>
            </a:lvl3pPr>
            <a:lvl4pPr marL="0" indent="0">
              <a:buNone/>
              <a:defRPr sz="1400">
                <a:solidFill>
                  <a:schemeClr val="tx2">
                    <a:lumMod val="20000"/>
                    <a:lumOff val="80000"/>
                  </a:schemeClr>
                </a:solidFill>
              </a:defRPr>
            </a:lvl4pPr>
            <a:lvl5pPr marL="0" indent="0">
              <a:buNone/>
              <a:defRPr sz="1400">
                <a:solidFill>
                  <a:schemeClr val="tx2">
                    <a:lumMod val="20000"/>
                    <a:lumOff val="80000"/>
                  </a:schemeClr>
                </a:solidFill>
              </a:defRPr>
            </a:lvl5pPr>
            <a:lvl6pPr>
              <a:defRPr sz="1600"/>
            </a:lvl6pPr>
            <a:lvl7pPr>
              <a:defRPr sz="1600"/>
            </a:lvl7pPr>
            <a:lvl8pPr>
              <a:defRPr sz="1600"/>
            </a:lvl8pPr>
            <a:lvl9pPr>
              <a:defRPr sz="1600"/>
            </a:lvl9pPr>
          </a:lstStyle>
          <a:p>
            <a:pPr lvl="0"/>
            <a:r>
              <a:rPr lang="en-US" dirty="0" err="1" smtClean="0"/>
              <a:t>Firstname</a:t>
            </a:r>
            <a:r>
              <a:rPr lang="en-US" dirty="0" smtClean="0"/>
              <a:t> </a:t>
            </a:r>
            <a:r>
              <a:rPr lang="en-US" dirty="0" err="1" smtClean="0"/>
              <a:t>Lastname</a:t>
            </a:r>
            <a:endParaRPr lang="en-US" dirty="0" smtClean="0"/>
          </a:p>
        </p:txBody>
      </p:sp>
      <p:sp>
        <p:nvSpPr>
          <p:cNvPr id="16" name="Text Placeholder 13"/>
          <p:cNvSpPr>
            <a:spLocks noGrp="1"/>
          </p:cNvSpPr>
          <p:nvPr>
            <p:ph type="body" sz="quarter" idx="13" hasCustomPrompt="1"/>
          </p:nvPr>
        </p:nvSpPr>
        <p:spPr>
          <a:xfrm>
            <a:off x="1699872" y="3252171"/>
            <a:ext cx="4790094" cy="546692"/>
          </a:xfrm>
        </p:spPr>
        <p:txBody>
          <a:bodyPr tIns="45720" bIns="0">
            <a:normAutofit/>
          </a:bodyPr>
          <a:lstStyle>
            <a:lvl1pPr marL="0" indent="0">
              <a:buNone/>
              <a:defRPr sz="1050" baseline="0">
                <a:solidFill>
                  <a:srgbClr val="FFFFFF">
                    <a:alpha val="70000"/>
                  </a:srgbClr>
                </a:solidFill>
              </a:defRPr>
            </a:lvl1pPr>
          </a:lstStyle>
          <a:p>
            <a:pPr lvl="0"/>
            <a:r>
              <a:rPr lang="en-US" dirty="0" smtClean="0"/>
              <a:t>Job Title</a:t>
            </a:r>
            <a:br>
              <a:rPr lang="en-US" dirty="0" smtClean="0"/>
            </a:br>
            <a:r>
              <a:rPr lang="en-US" dirty="0" smtClean="0"/>
              <a:t>Company</a:t>
            </a:r>
            <a:endParaRPr lang="en-US" dirty="0"/>
          </a:p>
        </p:txBody>
      </p:sp>
      <p:sp>
        <p:nvSpPr>
          <p:cNvPr id="17" name="Picture Placeholder 10"/>
          <p:cNvSpPr>
            <a:spLocks noGrp="1"/>
          </p:cNvSpPr>
          <p:nvPr>
            <p:ph type="pic" sz="quarter" idx="14" hasCustomPrompt="1"/>
          </p:nvPr>
        </p:nvSpPr>
        <p:spPr>
          <a:xfrm>
            <a:off x="723516" y="2947838"/>
            <a:ext cx="822960" cy="822199"/>
          </a:xfrm>
          <a:solidFill>
            <a:schemeClr val="bg2"/>
          </a:solidFill>
          <a:ln w="57150" cap="sq">
            <a:solidFill>
              <a:schemeClr val="bg1"/>
            </a:solidFill>
            <a:miter lim="800000"/>
          </a:ln>
        </p:spPr>
        <p:txBody>
          <a:bodyPr tIns="0" rIns="0" bIns="0" anchor="ctr">
            <a:normAutofit/>
          </a:bodyPr>
          <a:lstStyle>
            <a:lvl1pPr marL="0" indent="0" algn="ctr">
              <a:buNone/>
              <a:defRPr sz="1400" baseline="0">
                <a:solidFill>
                  <a:schemeClr val="bg1"/>
                </a:solidFill>
              </a:defRPr>
            </a:lvl1pPr>
          </a:lstStyle>
          <a:p>
            <a:r>
              <a:rPr lang="en-US" dirty="0" smtClean="0"/>
              <a:t>Insert Profile</a:t>
            </a:r>
            <a:br>
              <a:rPr lang="en-US" dirty="0" smtClean="0"/>
            </a:br>
            <a:r>
              <a:rPr lang="en-US" dirty="0" smtClean="0"/>
              <a:t>Picture</a:t>
            </a:r>
            <a:endParaRPr lang="en-US" dirty="0"/>
          </a:p>
        </p:txBody>
      </p:sp>
      <p:cxnSp>
        <p:nvCxnSpPr>
          <p:cNvPr id="18" name="Straight Connector 17"/>
          <p:cNvCxnSpPr/>
          <p:nvPr userDrawn="1"/>
        </p:nvCxnSpPr>
        <p:spPr>
          <a:xfrm>
            <a:off x="694320" y="2787711"/>
            <a:ext cx="4132262" cy="0"/>
          </a:xfrm>
          <a:prstGeom prst="line">
            <a:avLst/>
          </a:prstGeom>
          <a:ln w="12700">
            <a:solidFill>
              <a:schemeClr val="bg1">
                <a:lumMod val="65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694320" y="3912619"/>
            <a:ext cx="4132262" cy="0"/>
          </a:xfrm>
          <a:prstGeom prst="line">
            <a:avLst/>
          </a:prstGeom>
          <a:ln w="12700">
            <a:solidFill>
              <a:schemeClr val="bg1">
                <a:lumMod val="65000"/>
              </a:schemeClr>
            </a:solidFill>
            <a:prstDash val="sysDot"/>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04026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Round Same Side Corner Rectangle 7"/>
          <p:cNvSpPr/>
          <p:nvPr userDrawn="1"/>
        </p:nvSpPr>
        <p:spPr>
          <a:xfrm>
            <a:off x="0" y="0"/>
            <a:ext cx="279400" cy="5146672"/>
          </a:xfrm>
          <a:prstGeom prst="round2SameRect">
            <a:avLst>
              <a:gd name="adj1" fmla="val 0"/>
              <a:gd name="adj2" fmla="val 0"/>
            </a:avLst>
          </a:prstGeom>
          <a:gradFill>
            <a:gsLst>
              <a:gs pos="100000">
                <a:srgbClr val="005686"/>
              </a:gs>
              <a:gs pos="20000">
                <a:srgbClr val="172436"/>
              </a:gs>
            </a:gsLst>
          </a:gra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kern="1200" dirty="0"/>
          </a:p>
        </p:txBody>
      </p:sp>
      <p:sp>
        <p:nvSpPr>
          <p:cNvPr id="2" name="Title 1"/>
          <p:cNvSpPr>
            <a:spLocks noGrp="1"/>
          </p:cNvSpPr>
          <p:nvPr>
            <p:ph type="title"/>
          </p:nvPr>
        </p:nvSpPr>
        <p:spPr/>
        <p:txBody>
          <a:bodyPr/>
          <a:lstStyle>
            <a:lvl1pPr algn="l">
              <a:defRPr>
                <a:solidFill>
                  <a:srgbClr val="404040"/>
                </a:solidFill>
              </a:defRPr>
            </a:lvl1pPr>
          </a:lstStyle>
          <a:p>
            <a:r>
              <a:rPr lang="en-US" smtClean="0"/>
              <a:t>Click to edit Master title style</a:t>
            </a:r>
            <a:endParaRPr lang="en-US" dirty="0"/>
          </a:p>
        </p:txBody>
      </p:sp>
      <p:pic>
        <p:nvPicPr>
          <p:cNvPr id="7" name="Picture 6" descr="in_flat reverse_128x.png"/>
          <p:cNvPicPr>
            <a:picLocks noChangeAspect="1"/>
          </p:cNvPicPr>
          <p:nvPr userDrawn="1"/>
        </p:nvPicPr>
        <p:blipFill>
          <a:blip r:embed="rId2"/>
          <a:stretch>
            <a:fillRect/>
          </a:stretch>
        </p:blipFill>
        <p:spPr>
          <a:xfrm>
            <a:off x="58399" y="4887119"/>
            <a:ext cx="162605" cy="162455"/>
          </a:xfrm>
          <a:prstGeom prst="rect">
            <a:avLst/>
          </a:prstGeom>
        </p:spPr>
      </p:pic>
      <p:sp>
        <p:nvSpPr>
          <p:cNvPr id="3" name="Slide Number Placeholder 2"/>
          <p:cNvSpPr>
            <a:spLocks noGrp="1"/>
          </p:cNvSpPr>
          <p:nvPr>
            <p:ph type="sldNum" sz="quarter" idx="10"/>
          </p:nvPr>
        </p:nvSpPr>
        <p:spPr/>
        <p:txBody>
          <a:bodyPr/>
          <a:lstStyle/>
          <a:p>
            <a:fld id="{75897B0D-BA2C-2244-86F3-025175B80EAC}"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ound Same Side Corner Rectangle 8"/>
          <p:cNvSpPr/>
          <p:nvPr userDrawn="1"/>
        </p:nvSpPr>
        <p:spPr>
          <a:xfrm>
            <a:off x="0" y="0"/>
            <a:ext cx="279400" cy="5146672"/>
          </a:xfrm>
          <a:prstGeom prst="round2SameRect">
            <a:avLst>
              <a:gd name="adj1" fmla="val 0"/>
              <a:gd name="adj2" fmla="val 0"/>
            </a:avLst>
          </a:prstGeom>
          <a:gradFill>
            <a:gsLst>
              <a:gs pos="100000">
                <a:srgbClr val="005686"/>
              </a:gs>
              <a:gs pos="20000">
                <a:srgbClr val="172436"/>
              </a:gs>
            </a:gsLst>
          </a:gra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kern="1200" dirty="0"/>
          </a:p>
        </p:txBody>
      </p:sp>
      <p:sp>
        <p:nvSpPr>
          <p:cNvPr id="2" name="Title 1"/>
          <p:cNvSpPr>
            <a:spLocks noGrp="1"/>
          </p:cNvSpPr>
          <p:nvPr>
            <p:ph type="title"/>
          </p:nvPr>
        </p:nvSpPr>
        <p:spPr/>
        <p:txBody>
          <a:bodyPr/>
          <a:lstStyle>
            <a:lvl1pPr algn="l">
              <a:defRPr>
                <a:solidFill>
                  <a:srgbClr val="404040"/>
                </a:solidFill>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Clr>
                <a:schemeClr val="accent6"/>
              </a:buClr>
              <a:buFont typeface="Wingdings" pitchFamily="2" charset="2"/>
              <a:buChar char="§"/>
              <a:defRPr sz="1800"/>
            </a:lvl1pPr>
            <a:lvl2pPr>
              <a:buClr>
                <a:schemeClr val="accent6"/>
              </a:buClr>
              <a:defRPr sz="1600"/>
            </a:lvl2pPr>
            <a:lvl3pPr>
              <a:buClr>
                <a:schemeClr val="accent6"/>
              </a:buClr>
              <a:buFont typeface="Wingdings" pitchFamily="2" charset="2"/>
              <a:buChar char="§"/>
              <a:defRPr sz="1400"/>
            </a:lvl3pPr>
            <a:lvl4pPr>
              <a:buClr>
                <a:schemeClr val="accent6"/>
              </a:buClr>
              <a:defRPr/>
            </a:lvl4pPr>
            <a:lvl5pPr>
              <a:buClr>
                <a:schemeClr val="accent6"/>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8" name="Picture 7" descr="in_flat reverse_128x.png"/>
          <p:cNvPicPr>
            <a:picLocks noChangeAspect="1"/>
          </p:cNvPicPr>
          <p:nvPr userDrawn="1"/>
        </p:nvPicPr>
        <p:blipFill>
          <a:blip r:embed="rId2"/>
          <a:stretch>
            <a:fillRect/>
          </a:stretch>
        </p:blipFill>
        <p:spPr>
          <a:xfrm>
            <a:off x="58399" y="4887119"/>
            <a:ext cx="162605" cy="162455"/>
          </a:xfrm>
          <a:prstGeom prst="rect">
            <a:avLst/>
          </a:prstGeom>
        </p:spPr>
      </p:pic>
      <p:sp>
        <p:nvSpPr>
          <p:cNvPr id="4" name="Slide Number Placeholder 3"/>
          <p:cNvSpPr>
            <a:spLocks noGrp="1"/>
          </p:cNvSpPr>
          <p:nvPr>
            <p:ph type="sldNum" sz="quarter" idx="10"/>
          </p:nvPr>
        </p:nvSpPr>
        <p:spPr/>
        <p:txBody>
          <a:bodyPr/>
          <a:lstStyle/>
          <a:p>
            <a:fld id="{75897B0D-BA2C-2244-86F3-025175B80EAC}"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11" name="Round Same Side Corner Rectangle 10"/>
          <p:cNvSpPr/>
          <p:nvPr userDrawn="1"/>
        </p:nvSpPr>
        <p:spPr>
          <a:xfrm>
            <a:off x="0" y="0"/>
            <a:ext cx="279400" cy="5146672"/>
          </a:xfrm>
          <a:prstGeom prst="round2SameRect">
            <a:avLst>
              <a:gd name="adj1" fmla="val 0"/>
              <a:gd name="adj2" fmla="val 0"/>
            </a:avLst>
          </a:prstGeom>
          <a:gradFill>
            <a:gsLst>
              <a:gs pos="100000">
                <a:srgbClr val="005686"/>
              </a:gs>
              <a:gs pos="20000">
                <a:srgbClr val="172436"/>
              </a:gs>
            </a:gsLst>
          </a:gra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kern="1200" dirty="0"/>
          </a:p>
        </p:txBody>
      </p:sp>
      <p:sp>
        <p:nvSpPr>
          <p:cNvPr id="5" name="Content Placeholder 2"/>
          <p:cNvSpPr>
            <a:spLocks noGrp="1"/>
          </p:cNvSpPr>
          <p:nvPr>
            <p:ph idx="1"/>
          </p:nvPr>
        </p:nvSpPr>
        <p:spPr>
          <a:xfrm>
            <a:off x="705240" y="1367154"/>
            <a:ext cx="7966075" cy="3252246"/>
          </a:xfrm>
        </p:spPr>
        <p:txBody>
          <a:bodyPr/>
          <a:lstStyle>
            <a:lvl1pPr>
              <a:buClr>
                <a:schemeClr val="accent6"/>
              </a:buClr>
              <a:buFont typeface="Wingdings" pitchFamily="2" charset="2"/>
              <a:buChar char="§"/>
              <a:defRPr sz="1800"/>
            </a:lvl1pPr>
            <a:lvl2pPr>
              <a:buClr>
                <a:schemeClr val="accent6"/>
              </a:buClr>
              <a:defRPr sz="1600"/>
            </a:lvl2pPr>
            <a:lvl3pPr>
              <a:buClr>
                <a:schemeClr val="accent6"/>
              </a:buClr>
              <a:buFont typeface="Wingdings" pitchFamily="2" charset="2"/>
              <a:buChar char="§"/>
              <a:defRPr sz="1400"/>
            </a:lvl3pPr>
            <a:lvl4pPr>
              <a:buClr>
                <a:schemeClr val="accent6"/>
              </a:buClr>
              <a:defRPr/>
            </a:lvl4pPr>
            <a:lvl5pPr>
              <a:buClr>
                <a:schemeClr val="accent6"/>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1"/>
          <p:cNvSpPr>
            <a:spLocks noGrp="1"/>
          </p:cNvSpPr>
          <p:nvPr>
            <p:ph type="title"/>
          </p:nvPr>
        </p:nvSpPr>
        <p:spPr>
          <a:xfrm>
            <a:off x="705138" y="80210"/>
            <a:ext cx="7962938" cy="634090"/>
          </a:xfrm>
          <a:noFill/>
        </p:spPr>
        <p:txBody>
          <a:bodyPr bIns="0" anchor="b" anchorCtr="0"/>
          <a:lstStyle>
            <a:lvl1pPr marL="0" marR="0" indent="0" algn="l" defTabSz="457200" rtl="0" eaLnBrk="1" fontAlgn="auto" latinLnBrk="0" hangingPunct="1">
              <a:lnSpc>
                <a:spcPct val="100000"/>
              </a:lnSpc>
              <a:spcBef>
                <a:spcPct val="0"/>
              </a:spcBef>
              <a:spcAft>
                <a:spcPts val="0"/>
              </a:spcAft>
              <a:buClrTx/>
              <a:buSzTx/>
              <a:buFontTx/>
              <a:buNone/>
              <a:tabLst/>
              <a:defRPr>
                <a:solidFill>
                  <a:schemeClr val="tx1">
                    <a:lumMod val="75000"/>
                    <a:lumOff val="25000"/>
                  </a:schemeClr>
                </a:solidFill>
              </a:defRPr>
            </a:lvl1pPr>
          </a:lstStyle>
          <a:p>
            <a:r>
              <a:rPr lang="en-US" smtClean="0"/>
              <a:t>Click to edit Master title style</a:t>
            </a:r>
            <a:endParaRPr lang="en-US" dirty="0"/>
          </a:p>
        </p:txBody>
      </p:sp>
      <p:sp>
        <p:nvSpPr>
          <p:cNvPr id="8" name="Text Placeholder 9"/>
          <p:cNvSpPr>
            <a:spLocks noGrp="1"/>
          </p:cNvSpPr>
          <p:nvPr>
            <p:ph type="body" sz="quarter" idx="11" hasCustomPrompt="1"/>
          </p:nvPr>
        </p:nvSpPr>
        <p:spPr>
          <a:xfrm>
            <a:off x="705138" y="719570"/>
            <a:ext cx="7966246" cy="592966"/>
          </a:xfrm>
        </p:spPr>
        <p:txBody>
          <a:bodyPr tIns="45720">
            <a:normAutofit/>
          </a:bodyPr>
          <a:lstStyle>
            <a:lvl1pPr marL="0" marR="0" indent="0" algn="l" defTabSz="457200" rtl="0" eaLnBrk="1" fontAlgn="auto" latinLnBrk="0" hangingPunct="1">
              <a:lnSpc>
                <a:spcPct val="70000"/>
              </a:lnSpc>
              <a:spcBef>
                <a:spcPct val="20000"/>
              </a:spcBef>
              <a:spcAft>
                <a:spcPts val="0"/>
              </a:spcAft>
              <a:buClr>
                <a:schemeClr val="bg1">
                  <a:lumMod val="65000"/>
                </a:schemeClr>
              </a:buClr>
              <a:buSzTx/>
              <a:buFont typeface="Wingdings" pitchFamily="2" charset="2"/>
              <a:buNone/>
              <a:tabLst/>
              <a:defRPr sz="2000">
                <a:solidFill>
                  <a:schemeClr val="accent6"/>
                </a:solidFill>
              </a:defRPr>
            </a:lvl1pPr>
          </a:lstStyle>
          <a:p>
            <a:pPr marL="0" marR="0" lvl="0" indent="0" algn="l" defTabSz="457200" rtl="0" eaLnBrk="1" fontAlgn="auto" latinLnBrk="0" hangingPunct="1">
              <a:lnSpc>
                <a:spcPct val="100000"/>
              </a:lnSpc>
              <a:spcBef>
                <a:spcPct val="20000"/>
              </a:spcBef>
              <a:spcAft>
                <a:spcPts val="0"/>
              </a:spcAft>
              <a:buClr>
                <a:schemeClr val="bg1">
                  <a:lumMod val="65000"/>
                </a:schemeClr>
              </a:buClr>
              <a:buSzTx/>
              <a:buFont typeface="Wingdings" pitchFamily="2" charset="2"/>
              <a:buNone/>
              <a:tabLst/>
              <a:defRPr/>
            </a:pPr>
            <a:r>
              <a:rPr lang="en-US" dirty="0" smtClean="0"/>
              <a:t>Click to edit Master subtitle style</a:t>
            </a:r>
          </a:p>
        </p:txBody>
      </p:sp>
      <p:pic>
        <p:nvPicPr>
          <p:cNvPr id="10" name="Picture 9" descr="in_flat reverse_128x.png"/>
          <p:cNvPicPr>
            <a:picLocks noChangeAspect="1"/>
          </p:cNvPicPr>
          <p:nvPr userDrawn="1"/>
        </p:nvPicPr>
        <p:blipFill>
          <a:blip r:embed="rId2"/>
          <a:stretch>
            <a:fillRect/>
          </a:stretch>
        </p:blipFill>
        <p:spPr>
          <a:xfrm>
            <a:off x="58399" y="4887119"/>
            <a:ext cx="162605" cy="162455"/>
          </a:xfrm>
          <a:prstGeom prst="rect">
            <a:avLst/>
          </a:prstGeom>
        </p:spPr>
      </p:pic>
      <p:sp>
        <p:nvSpPr>
          <p:cNvPr id="2" name="Slide Number Placeholder 1"/>
          <p:cNvSpPr>
            <a:spLocks noGrp="1"/>
          </p:cNvSpPr>
          <p:nvPr>
            <p:ph type="sldNum" sz="quarter" idx="12"/>
          </p:nvPr>
        </p:nvSpPr>
        <p:spPr/>
        <p:txBody>
          <a:bodyPr/>
          <a:lstStyle/>
          <a:p>
            <a:fld id="{75897B0D-BA2C-2244-86F3-025175B80EAC}" type="slidenum">
              <a:rPr lang="en-US" smtClean="0"/>
              <a:pPr/>
              <a:t>‹#›</a:t>
            </a:fld>
            <a:endParaRPr lang="en-US" dirty="0"/>
          </a:p>
        </p:txBody>
      </p:sp>
    </p:spTree>
    <p:extLst>
      <p:ext uri="{BB962C8B-B14F-4D97-AF65-F5344CB8AC3E}">
        <p14:creationId xmlns:p14="http://schemas.microsoft.com/office/powerpoint/2010/main" val="1029752151"/>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Round Same Side Corner Rectangle 9"/>
          <p:cNvSpPr/>
          <p:nvPr userDrawn="1"/>
        </p:nvSpPr>
        <p:spPr>
          <a:xfrm>
            <a:off x="0" y="0"/>
            <a:ext cx="279400" cy="5146672"/>
          </a:xfrm>
          <a:prstGeom prst="round2SameRect">
            <a:avLst>
              <a:gd name="adj1" fmla="val 0"/>
              <a:gd name="adj2" fmla="val 0"/>
            </a:avLst>
          </a:prstGeom>
          <a:gradFill>
            <a:gsLst>
              <a:gs pos="100000">
                <a:srgbClr val="005686"/>
              </a:gs>
              <a:gs pos="20000">
                <a:srgbClr val="172436"/>
              </a:gs>
            </a:gsLst>
          </a:gra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kern="1200" dirty="0"/>
          </a:p>
        </p:txBody>
      </p:sp>
      <p:sp>
        <p:nvSpPr>
          <p:cNvPr id="2" name="Title 1"/>
          <p:cNvSpPr>
            <a:spLocks noGrp="1"/>
          </p:cNvSpPr>
          <p:nvPr>
            <p:ph type="title" hasCustomPrompt="1"/>
          </p:nvPr>
        </p:nvSpPr>
        <p:spPr>
          <a:xfrm>
            <a:off x="706827" y="2114067"/>
            <a:ext cx="7749786" cy="1021556"/>
          </a:xfrm>
        </p:spPr>
        <p:txBody>
          <a:bodyPr anchor="t">
            <a:normAutofit/>
          </a:bodyPr>
          <a:lstStyle>
            <a:lvl1pPr algn="l">
              <a:defRPr sz="3600" b="0" cap="none">
                <a:solidFill>
                  <a:schemeClr val="tx1"/>
                </a:solidFill>
              </a:defRPr>
            </a:lvl1pPr>
          </a:lstStyle>
          <a:p>
            <a:r>
              <a:rPr lang="en-US" dirty="0" smtClean="0"/>
              <a:t>Click to edit section header</a:t>
            </a:r>
            <a:endParaRPr lang="en-US" dirty="0"/>
          </a:p>
        </p:txBody>
      </p:sp>
      <p:sp>
        <p:nvSpPr>
          <p:cNvPr id="3" name="Text Placeholder 2"/>
          <p:cNvSpPr>
            <a:spLocks noGrp="1"/>
          </p:cNvSpPr>
          <p:nvPr>
            <p:ph type="body" idx="1" hasCustomPrompt="1"/>
          </p:nvPr>
        </p:nvSpPr>
        <p:spPr>
          <a:xfrm>
            <a:off x="706827" y="976095"/>
            <a:ext cx="7749786" cy="1125140"/>
          </a:xfrm>
        </p:spPr>
        <p:txBody>
          <a:bodyPr anchor="b">
            <a:normAutofit/>
          </a:bodyPr>
          <a:lstStyle>
            <a:lvl1pPr marL="0" indent="0">
              <a:buNone/>
              <a:defRPr sz="2000" baseline="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section subhead</a:t>
            </a:r>
          </a:p>
        </p:txBody>
      </p:sp>
      <p:pic>
        <p:nvPicPr>
          <p:cNvPr id="8" name="Picture 7"/>
          <p:cNvPicPr>
            <a:picLocks noChangeAspect="1"/>
          </p:cNvPicPr>
          <p:nvPr userDrawn="1"/>
        </p:nvPicPr>
        <p:blipFill rotWithShape="1">
          <a:blip r:embed="rId2">
            <a:alphaModFix amt="10000"/>
            <a:extLst>
              <a:ext uri="{28A0092B-C50C-407E-A947-70E740481C1C}">
                <a14:useLocalDpi xmlns:a14="http://schemas.microsoft.com/office/drawing/2010/main" val="0"/>
              </a:ext>
            </a:extLst>
          </a:blip>
          <a:srcRect r="13429" b="17645"/>
          <a:stretch/>
        </p:blipFill>
        <p:spPr>
          <a:xfrm>
            <a:off x="5645728" y="1821488"/>
            <a:ext cx="3498272" cy="3322013"/>
          </a:xfrm>
          <a:prstGeom prst="rect">
            <a:avLst/>
          </a:prstGeom>
        </p:spPr>
      </p:pic>
      <p:pic>
        <p:nvPicPr>
          <p:cNvPr id="9" name="Picture 8" descr="in_flat reverse_128x.png"/>
          <p:cNvPicPr>
            <a:picLocks noChangeAspect="1"/>
          </p:cNvPicPr>
          <p:nvPr userDrawn="1"/>
        </p:nvPicPr>
        <p:blipFill>
          <a:blip r:embed="rId3"/>
          <a:stretch>
            <a:fillRect/>
          </a:stretch>
        </p:blipFill>
        <p:spPr>
          <a:xfrm>
            <a:off x="58399" y="4887119"/>
            <a:ext cx="162605" cy="162455"/>
          </a:xfrm>
          <a:prstGeom prst="rect">
            <a:avLst/>
          </a:prstGeom>
        </p:spPr>
      </p:pic>
      <p:sp>
        <p:nvSpPr>
          <p:cNvPr id="4" name="Slide Number Placeholder 3"/>
          <p:cNvSpPr>
            <a:spLocks noGrp="1"/>
          </p:cNvSpPr>
          <p:nvPr>
            <p:ph type="sldNum" sz="quarter" idx="10"/>
          </p:nvPr>
        </p:nvSpPr>
        <p:spPr/>
        <p:txBody>
          <a:bodyPr/>
          <a:lstStyle/>
          <a:p>
            <a:fld id="{75897B0D-BA2C-2244-86F3-025175B80EAC}"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05240" y="998911"/>
            <a:ext cx="7966075" cy="3565922"/>
          </a:xfrm>
          <a:prstGeom prst="rect">
            <a:avLst/>
          </a:prstGeom>
        </p:spPr>
        <p:txBody>
          <a:bodyPr vert="horz" lIns="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Placeholder 1"/>
          <p:cNvSpPr>
            <a:spLocks noGrp="1"/>
          </p:cNvSpPr>
          <p:nvPr>
            <p:ph type="title"/>
          </p:nvPr>
        </p:nvSpPr>
        <p:spPr>
          <a:xfrm>
            <a:off x="705135" y="152315"/>
            <a:ext cx="7962938" cy="754380"/>
          </a:xfrm>
          <a:prstGeom prst="rect">
            <a:avLst/>
          </a:prstGeom>
        </p:spPr>
        <p:txBody>
          <a:bodyPr vert="horz" lIns="0" tIns="45720" rIns="0" bIns="45720" rtlCol="0" anchor="ctr">
            <a:normAutofit/>
          </a:bodyPr>
          <a:lstStyle/>
          <a:p>
            <a:r>
              <a:rPr lang="en-US" smtClean="0"/>
              <a:t>Click to edit Master title style</a:t>
            </a:r>
            <a:endParaRPr lang="en-US" dirty="0"/>
          </a:p>
        </p:txBody>
      </p:sp>
      <p:sp>
        <p:nvSpPr>
          <p:cNvPr id="4" name="TextBox 3"/>
          <p:cNvSpPr txBox="1"/>
          <p:nvPr/>
        </p:nvSpPr>
        <p:spPr>
          <a:xfrm>
            <a:off x="563033" y="2266968"/>
            <a:ext cx="914400" cy="913554"/>
          </a:xfrm>
          <a:prstGeom prst="rect">
            <a:avLst/>
          </a:prstGeom>
        </p:spPr>
        <p:txBody>
          <a:bodyPr vert="horz" wrap="none" lIns="0" tIns="45720" rIns="91440" bIns="45720" rtlCol="0">
            <a:noAutofit/>
          </a:bodyPr>
          <a:lstStyle/>
          <a:p>
            <a:pPr marL="342900" marR="0" indent="-34290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endParaRPr kumimoji="0" lang="en-US" sz="2000" b="0" i="0" u="none" strike="noStrike" kern="1200" cap="none" spc="0" normalizeH="0" baseline="0" noProof="0" dirty="0" smtClean="0">
              <a:ln>
                <a:noFill/>
              </a:ln>
              <a:effectLst/>
              <a:uLnTx/>
              <a:uFillTx/>
              <a:latin typeface="Arial" pitchFamily="34" charset="0"/>
              <a:ea typeface="+mn-ea"/>
              <a:cs typeface="Arial" pitchFamily="34" charset="0"/>
            </a:endParaRPr>
          </a:p>
        </p:txBody>
      </p:sp>
      <p:sp>
        <p:nvSpPr>
          <p:cNvPr id="11" name="Slide Number Placeholder 5"/>
          <p:cNvSpPr>
            <a:spLocks noGrp="1"/>
          </p:cNvSpPr>
          <p:nvPr>
            <p:ph type="sldNum" sz="quarter" idx="4"/>
          </p:nvPr>
        </p:nvSpPr>
        <p:spPr>
          <a:xfrm>
            <a:off x="6784113" y="4888120"/>
            <a:ext cx="2133600" cy="170443"/>
          </a:xfrm>
          <a:prstGeom prst="rect">
            <a:avLst/>
          </a:prstGeom>
        </p:spPr>
        <p:txBody>
          <a:bodyPr rIns="0" anchor="ctr" anchorCtr="0"/>
          <a:lstStyle>
            <a:lvl1pPr algn="r">
              <a:defRPr sz="700">
                <a:solidFill>
                  <a:schemeClr val="bg1">
                    <a:lumMod val="50000"/>
                  </a:schemeClr>
                </a:solidFill>
              </a:defRPr>
            </a:lvl1pPr>
          </a:lstStyle>
          <a:p>
            <a:fld id="{75897B0D-BA2C-2244-86F3-025175B80EAC}" type="slidenum">
              <a:rPr lang="en-US" smtClean="0"/>
              <a:pPr/>
              <a:t>‹#›</a:t>
            </a:fld>
            <a:endParaRPr lang="en-US" dirty="0"/>
          </a:p>
        </p:txBody>
      </p:sp>
      <p:sp>
        <p:nvSpPr>
          <p:cNvPr id="14" name="Content Placeholder 6"/>
          <p:cNvSpPr txBox="1">
            <a:spLocks/>
          </p:cNvSpPr>
          <p:nvPr/>
        </p:nvSpPr>
        <p:spPr>
          <a:xfrm>
            <a:off x="6896770" y="4888120"/>
            <a:ext cx="1841035" cy="166238"/>
          </a:xfrm>
          <a:prstGeom prst="rect">
            <a:avLst/>
          </a:prstGeom>
        </p:spPr>
        <p:txBody>
          <a:bodyPr tIns="457200" bIns="457200" anchor="ctr" anchorCtr="0">
            <a:noAutofit/>
          </a:bodyPr>
          <a:lstStyle>
            <a:lvl1pPr marL="0" marR="0" indent="0" algn="l" defTabSz="457200" rtl="0" eaLnBrk="1" fontAlgn="auto" latinLnBrk="0" hangingPunct="1">
              <a:lnSpc>
                <a:spcPct val="100000"/>
              </a:lnSpc>
              <a:spcBef>
                <a:spcPts val="0"/>
              </a:spcBef>
              <a:spcAft>
                <a:spcPts val="0"/>
              </a:spcAft>
              <a:buClrTx/>
              <a:buSzTx/>
              <a:buFontTx/>
              <a:buNone/>
              <a:tabLst/>
              <a:defRPr sz="700" kern="1200" baseline="0">
                <a:solidFill>
                  <a:schemeClr val="bg1">
                    <a:lumMod val="50000"/>
                  </a:schemeClr>
                </a:solidFill>
                <a:latin typeface="Arial" pitchFamily="34" charset="0"/>
                <a:ea typeface="+mn-ea"/>
                <a:cs typeface="Arial" pitchFamily="34" charset="0"/>
              </a:defRPr>
            </a:lvl1pPr>
            <a:lvl2pPr marL="742950" indent="-285750" algn="l" defTabSz="457200" rtl="0" eaLnBrk="1" latinLnBrk="0" hangingPunct="1">
              <a:spcBef>
                <a:spcPct val="20000"/>
              </a:spcBef>
              <a:buClr>
                <a:schemeClr val="bg1">
                  <a:lumMod val="65000"/>
                </a:schemeClr>
              </a:buClr>
              <a:buFont typeface="Arial"/>
              <a:buChar char="–"/>
              <a:defRPr sz="1800" kern="1200">
                <a:solidFill>
                  <a:schemeClr val="tx1"/>
                </a:solidFill>
                <a:latin typeface="Arial" pitchFamily="34" charset="0"/>
                <a:ea typeface="+mn-ea"/>
                <a:cs typeface="Arial" pitchFamily="34" charset="0"/>
              </a:defRPr>
            </a:lvl2pPr>
            <a:lvl3pPr marL="1143000" indent="-228600" algn="l" defTabSz="457200" rtl="0" eaLnBrk="1" latinLnBrk="0" hangingPunct="1">
              <a:spcBef>
                <a:spcPct val="20000"/>
              </a:spcBef>
              <a:buClr>
                <a:schemeClr val="bg1">
                  <a:lumMod val="65000"/>
                </a:schemeClr>
              </a:buClr>
              <a:buFont typeface="Wingdings" pitchFamily="2" charset="2"/>
              <a:buChar char="§"/>
              <a:defRPr sz="1600" kern="1200">
                <a:solidFill>
                  <a:schemeClr val="tx1"/>
                </a:solidFill>
                <a:latin typeface="Arial" pitchFamily="34" charset="0"/>
                <a:ea typeface="+mn-ea"/>
                <a:cs typeface="Arial" pitchFamily="34" charset="0"/>
              </a:defRPr>
            </a:lvl3pPr>
            <a:lvl4pPr marL="1600200" indent="-228600" algn="l" defTabSz="457200" rtl="0" eaLnBrk="1" latinLnBrk="0" hangingPunct="1">
              <a:spcBef>
                <a:spcPct val="20000"/>
              </a:spcBef>
              <a:buClr>
                <a:schemeClr val="bg1">
                  <a:lumMod val="65000"/>
                </a:schemeClr>
              </a:buClr>
              <a:buFont typeface="Arial"/>
              <a:buChar char="–"/>
              <a:defRPr sz="1400" kern="1200">
                <a:solidFill>
                  <a:schemeClr val="tx1"/>
                </a:solidFill>
                <a:latin typeface="Arial" pitchFamily="34" charset="0"/>
                <a:ea typeface="+mn-ea"/>
                <a:cs typeface="Arial" pitchFamily="34" charset="0"/>
              </a:defRPr>
            </a:lvl4pPr>
            <a:lvl5pPr marL="2057400" indent="-228600" algn="l" defTabSz="457200" rtl="0" eaLnBrk="1" latinLnBrk="0" hangingPunct="1">
              <a:spcBef>
                <a:spcPct val="20000"/>
              </a:spcBef>
              <a:buClr>
                <a:schemeClr val="bg1">
                  <a:lumMod val="65000"/>
                </a:schemeClr>
              </a:buClr>
              <a:buSzPct val="100000"/>
              <a:buFont typeface="Lucida Grande"/>
              <a:buChar char="·"/>
              <a:defRPr sz="1400" kern="1200">
                <a:solidFill>
                  <a:schemeClr val="tx1"/>
                </a:solidFill>
                <a:latin typeface="Arial" pitchFamily="34" charset="0"/>
                <a:ea typeface="+mn-ea"/>
                <a:cs typeface="Arial"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r"/>
            <a:r>
              <a:rPr lang="en-US" sz="700" dirty="0" smtClean="0">
                <a:solidFill>
                  <a:srgbClr val="FFFFFF">
                    <a:lumMod val="50000"/>
                  </a:srgbClr>
                </a:solidFill>
                <a:latin typeface="Arial"/>
                <a:cs typeface="+mn-cs"/>
              </a:rPr>
              <a:t>SITE</a:t>
            </a:r>
            <a:r>
              <a:rPr lang="en-US" sz="700" baseline="0" dirty="0" smtClean="0">
                <a:solidFill>
                  <a:srgbClr val="FFFFFF">
                    <a:lumMod val="50000"/>
                  </a:srgbClr>
                </a:solidFill>
                <a:latin typeface="Arial"/>
                <a:cs typeface="+mn-cs"/>
              </a:rPr>
              <a:t> RELIABILITY ENGINEERING</a:t>
            </a:r>
            <a:endParaRPr lang="en-US" sz="700" dirty="0">
              <a:solidFill>
                <a:srgbClr val="FFFFFF">
                  <a:lumMod val="50000"/>
                </a:srgbClr>
              </a:solidFill>
              <a:latin typeface="Arial"/>
              <a:cs typeface="+mn-cs"/>
            </a:endParaRPr>
          </a:p>
        </p:txBody>
      </p:sp>
      <p:sp>
        <p:nvSpPr>
          <p:cNvPr id="15" name="Footer Placeholder 4"/>
          <p:cNvSpPr txBox="1">
            <a:spLocks/>
          </p:cNvSpPr>
          <p:nvPr/>
        </p:nvSpPr>
        <p:spPr>
          <a:xfrm>
            <a:off x="704551" y="4878471"/>
            <a:ext cx="2895600" cy="170442"/>
          </a:xfrm>
          <a:prstGeom prst="rect">
            <a:avLst/>
          </a:prstGeom>
        </p:spPr>
        <p:txBody>
          <a:bodyPr vert="horz" lIns="0" tIns="45720" rIns="91440" bIns="45720" rtlCol="0" anchor="ctr" anchorCtr="0"/>
          <a:lstStyle>
            <a:defPPr>
              <a:defRPr lang="en-US"/>
            </a:defPPr>
            <a:lvl1pPr marL="0" algn="l" defTabSz="457200" rtl="0" eaLnBrk="1" latinLnBrk="0" hangingPunct="1">
              <a:defRPr sz="800" kern="1200">
                <a:solidFill>
                  <a:schemeClr val="bg1">
                    <a:lumMod val="50000"/>
                  </a:schemeClr>
                </a:solidFill>
                <a:latin typeface="Arial" pitchFamily="34" charset="0"/>
                <a:ea typeface="+mn-ea"/>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smtClean="0"/>
              <a:t>©2014 LinkedIn Corporation. All Rights Reserved.</a:t>
            </a:r>
            <a:endParaRPr lang="en-US" dirty="0"/>
          </a:p>
        </p:txBody>
      </p:sp>
    </p:spTree>
  </p:cSld>
  <p:clrMap bg1="lt1" tx1="dk1" bg2="lt2" tx2="dk2" accent1="accent1" accent2="accent2" accent3="accent3" accent4="accent4" accent5="accent5" accent6="accent6" hlink="hlink" folHlink="folHlink"/>
  <p:sldLayoutIdLst>
    <p:sldLayoutId id="2147484247" r:id="rId1"/>
    <p:sldLayoutId id="2147484248" r:id="rId2"/>
    <p:sldLayoutId id="2147484250" r:id="rId3"/>
    <p:sldLayoutId id="2147484249" r:id="rId4"/>
    <p:sldLayoutId id="2147484257" r:id="rId5"/>
    <p:sldLayoutId id="2147483805" r:id="rId6"/>
    <p:sldLayoutId id="2147483800" r:id="rId7"/>
    <p:sldLayoutId id="2147484258" r:id="rId8"/>
    <p:sldLayoutId id="2147483802" r:id="rId9"/>
    <p:sldLayoutId id="2147484261" r:id="rId10"/>
    <p:sldLayoutId id="2147484260" r:id="rId11"/>
    <p:sldLayoutId id="2147484242" r:id="rId12"/>
    <p:sldLayoutId id="2147484259" r:id="rId13"/>
    <p:sldLayoutId id="2147483808" r:id="rId14"/>
    <p:sldLayoutId id="2147483813" r:id="rId15"/>
  </p:sldLayoutIdLst>
  <p:timing>
    <p:tnLst>
      <p:par>
        <p:cTn xmlns:p14="http://schemas.microsoft.com/office/powerpoint/2010/main" id="1" dur="indefinite" restart="never" nodeType="tmRoot"/>
      </p:par>
    </p:tnLst>
  </p:timing>
  <p:hf hdr="0" dt="0"/>
  <p:txStyles>
    <p:titleStyle>
      <a:lvl1pPr algn="l" defTabSz="457200" rtl="0" eaLnBrk="1" latinLnBrk="0" hangingPunct="1">
        <a:spcBef>
          <a:spcPct val="0"/>
        </a:spcBef>
        <a:buNone/>
        <a:defRPr sz="2400" kern="1200">
          <a:solidFill>
            <a:schemeClr val="tx1">
              <a:lumMod val="75000"/>
              <a:lumOff val="25000"/>
            </a:schemeClr>
          </a:solidFill>
          <a:latin typeface="Arial" pitchFamily="34" charset="0"/>
          <a:ea typeface="+mj-ea"/>
          <a:cs typeface="Arial" pitchFamily="34" charset="0"/>
        </a:defRPr>
      </a:lvl1pPr>
    </p:titleStyle>
    <p:bodyStyle>
      <a:lvl1pPr marL="256032" indent="-256032" algn="l" defTabSz="457200" rtl="0" eaLnBrk="1" latinLnBrk="0" hangingPunct="1">
        <a:spcBef>
          <a:spcPct val="20000"/>
        </a:spcBef>
        <a:buClr>
          <a:schemeClr val="bg1">
            <a:lumMod val="65000"/>
          </a:schemeClr>
        </a:buClr>
        <a:buFont typeface="Wingdings" pitchFamily="2" charset="2"/>
        <a:buChar char="§"/>
        <a:defRPr sz="1800" kern="1200">
          <a:solidFill>
            <a:schemeClr val="tx1"/>
          </a:solidFill>
          <a:latin typeface="Arial" pitchFamily="34" charset="0"/>
          <a:ea typeface="+mn-ea"/>
          <a:cs typeface="Arial" pitchFamily="34" charset="0"/>
        </a:defRPr>
      </a:lvl1pPr>
      <a:lvl2pPr marL="742950" indent="-285750" algn="l" defTabSz="457200" rtl="0" eaLnBrk="1" latinLnBrk="0" hangingPunct="1">
        <a:spcBef>
          <a:spcPct val="20000"/>
        </a:spcBef>
        <a:buClr>
          <a:schemeClr val="bg1">
            <a:lumMod val="65000"/>
          </a:schemeClr>
        </a:buClr>
        <a:buFont typeface="Arial"/>
        <a:buChar char="–"/>
        <a:defRPr sz="1600" kern="1200">
          <a:solidFill>
            <a:schemeClr val="tx1"/>
          </a:solidFill>
          <a:latin typeface="Arial" pitchFamily="34" charset="0"/>
          <a:ea typeface="+mn-ea"/>
          <a:cs typeface="Arial" pitchFamily="34" charset="0"/>
        </a:defRPr>
      </a:lvl2pPr>
      <a:lvl3pPr marL="1143000" indent="-228600" algn="l" defTabSz="457200" rtl="0" eaLnBrk="1" latinLnBrk="0" hangingPunct="1">
        <a:spcBef>
          <a:spcPct val="20000"/>
        </a:spcBef>
        <a:buClr>
          <a:schemeClr val="bg1">
            <a:lumMod val="65000"/>
          </a:schemeClr>
        </a:buClr>
        <a:buFont typeface="Wingdings" pitchFamily="2" charset="2"/>
        <a:buChar char="§"/>
        <a:defRPr sz="1400" kern="1200">
          <a:solidFill>
            <a:schemeClr val="tx1"/>
          </a:solidFill>
          <a:latin typeface="Arial" pitchFamily="34" charset="0"/>
          <a:ea typeface="+mn-ea"/>
          <a:cs typeface="Arial" pitchFamily="34" charset="0"/>
        </a:defRPr>
      </a:lvl3pPr>
      <a:lvl4pPr marL="1600200" indent="-228600" algn="l" defTabSz="457200" rtl="0" eaLnBrk="1" latinLnBrk="0" hangingPunct="1">
        <a:spcBef>
          <a:spcPct val="20000"/>
        </a:spcBef>
        <a:buClr>
          <a:schemeClr val="bg1">
            <a:lumMod val="65000"/>
          </a:schemeClr>
        </a:buClr>
        <a:buFont typeface="Arial"/>
        <a:buChar char="–"/>
        <a:defRPr sz="1400" kern="1200">
          <a:solidFill>
            <a:schemeClr val="tx1"/>
          </a:solidFill>
          <a:latin typeface="Arial" pitchFamily="34" charset="0"/>
          <a:ea typeface="+mn-ea"/>
          <a:cs typeface="Arial" pitchFamily="34" charset="0"/>
        </a:defRPr>
      </a:lvl4pPr>
      <a:lvl5pPr marL="2057400" indent="-228600" algn="l" defTabSz="457200" rtl="0" eaLnBrk="1" latinLnBrk="0" hangingPunct="1">
        <a:spcBef>
          <a:spcPct val="20000"/>
        </a:spcBef>
        <a:buClr>
          <a:schemeClr val="bg1">
            <a:lumMod val="65000"/>
          </a:schemeClr>
        </a:buClr>
        <a:buSzPct val="100000"/>
        <a:buFont typeface="Lucida Grande"/>
        <a:buChar char="·"/>
        <a:defRPr sz="1400" kern="1200">
          <a:solidFill>
            <a:schemeClr val="tx1"/>
          </a:solidFill>
          <a:latin typeface="Arial" pitchFamily="34" charset="0"/>
          <a:ea typeface="+mn-ea"/>
          <a:cs typeface="Arial"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9.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7.jpg"/><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jpg"/><Relationship Id="rId3" Type="http://schemas.openxmlformats.org/officeDocument/2006/relationships/image" Target="../media/image6.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1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18.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3" Type="http://schemas.openxmlformats.org/officeDocument/2006/relationships/hyperlink" Target="http://kafka.apache.org" TargetMode="External"/><Relationship Id="rId4" Type="http://schemas.openxmlformats.org/officeDocument/2006/relationships/hyperlink" Target="mailto:users@kafka.apache.org" TargetMode="External"/><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41.xml.rels><?xml version="1.0" encoding="UTF-8" standalone="yes"?>
<Relationships xmlns="http://schemas.openxmlformats.org/package/2006/relationships"><Relationship Id="rId3" Type="http://schemas.openxmlformats.org/officeDocument/2006/relationships/hyperlink" Target="https://www.linkedin.com/in/clarkhaskins" TargetMode="External"/><Relationship Id="rId4" Type="http://schemas.openxmlformats.org/officeDocument/2006/relationships/hyperlink" Target="mailto:chaskins@linkedin.com" TargetMode="External"/><Relationship Id="rId5" Type="http://schemas.openxmlformats.org/officeDocument/2006/relationships/hyperlink" Target="https://www.linkedin.com/in/toddpalino" TargetMode="External"/><Relationship Id="rId6" Type="http://schemas.openxmlformats.org/officeDocument/2006/relationships/hyperlink" Target="mailto:tpalino@linkedin.com" TargetMode="External"/><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Enterprise Kafka</a:t>
            </a:r>
            <a:endParaRPr lang="en-US" dirty="0"/>
          </a:p>
        </p:txBody>
      </p:sp>
      <p:sp>
        <p:nvSpPr>
          <p:cNvPr id="4" name="Subtitle 3"/>
          <p:cNvSpPr>
            <a:spLocks noGrp="1"/>
          </p:cNvSpPr>
          <p:nvPr>
            <p:ph type="subTitle" idx="1"/>
          </p:nvPr>
        </p:nvSpPr>
        <p:spPr/>
        <p:txBody>
          <a:bodyPr/>
          <a:lstStyle/>
          <a:p>
            <a:r>
              <a:rPr lang="en-US" dirty="0" smtClean="0"/>
              <a:t>Kafka as a Service</a:t>
            </a:r>
            <a:endParaRPr lang="en-US" dirty="0"/>
          </a:p>
        </p:txBody>
      </p:sp>
    </p:spTree>
    <p:extLst>
      <p:ext uri="{BB962C8B-B14F-4D97-AF65-F5344CB8AC3E}">
        <p14:creationId xmlns:p14="http://schemas.microsoft.com/office/powerpoint/2010/main" val="147678273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Kafka At LinkedIn</a:t>
            </a:r>
            <a:endParaRPr lang="en-US" dirty="0"/>
          </a:p>
        </p:txBody>
      </p:sp>
      <p:pic>
        <p:nvPicPr>
          <p:cNvPr id="8" name="Content Placeholder 7" descr="166757.strip.gif"/>
          <p:cNvPicPr>
            <a:picLocks noGrp="1" noChangeAspect="1"/>
          </p:cNvPicPr>
          <p:nvPr>
            <p:ph idx="1"/>
          </p:nvPr>
        </p:nvPicPr>
        <p:blipFill rotWithShape="1">
          <a:blip r:embed="rId3">
            <a:extLst>
              <a:ext uri="{28A0092B-C50C-407E-A947-70E740481C1C}">
                <a14:useLocalDpi xmlns:a14="http://schemas.microsoft.com/office/drawing/2010/main" val="0"/>
              </a:ext>
            </a:extLst>
          </a:blip>
          <a:srcRect l="144" t="-13477" r="-125" b="-30439"/>
          <a:stretch/>
        </p:blipFill>
        <p:spPr/>
      </p:pic>
      <p:sp>
        <p:nvSpPr>
          <p:cNvPr id="5" name="Slide Number Placeholder 4"/>
          <p:cNvSpPr>
            <a:spLocks noGrp="1"/>
          </p:cNvSpPr>
          <p:nvPr>
            <p:ph type="sldNum" sz="quarter" idx="10"/>
          </p:nvPr>
        </p:nvSpPr>
        <p:spPr/>
        <p:txBody>
          <a:bodyPr/>
          <a:lstStyle/>
          <a:p>
            <a:fld id="{75897B0D-BA2C-2244-86F3-025175B80EAC}" type="slidenum">
              <a:rPr lang="en-US" smtClean="0"/>
              <a:pPr/>
              <a:t>10</a:t>
            </a:fld>
            <a:endParaRPr lang="en-US" dirty="0"/>
          </a:p>
        </p:txBody>
      </p:sp>
    </p:spTree>
    <p:extLst>
      <p:ext uri="{BB962C8B-B14F-4D97-AF65-F5344CB8AC3E}">
        <p14:creationId xmlns:p14="http://schemas.microsoft.com/office/powerpoint/2010/main" val="151188661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Kafka At LinkedIn</a:t>
            </a:r>
            <a:endParaRPr lang="en-US" dirty="0"/>
          </a:p>
        </p:txBody>
      </p:sp>
      <p:sp>
        <p:nvSpPr>
          <p:cNvPr id="3" name="Content Placeholder 2"/>
          <p:cNvSpPr>
            <a:spLocks noGrp="1"/>
          </p:cNvSpPr>
          <p:nvPr>
            <p:ph idx="1"/>
          </p:nvPr>
        </p:nvSpPr>
        <p:spPr/>
        <p:txBody>
          <a:bodyPr>
            <a:normAutofit lnSpcReduction="10000"/>
          </a:bodyPr>
          <a:lstStyle/>
          <a:p>
            <a:r>
              <a:rPr lang="en-US" dirty="0" smtClean="0"/>
              <a:t>300+ Kafka brokers</a:t>
            </a:r>
          </a:p>
          <a:p>
            <a:r>
              <a:rPr lang="en-US" dirty="0" smtClean="0"/>
              <a:t>Over 18,000 topics</a:t>
            </a:r>
          </a:p>
          <a:p>
            <a:r>
              <a:rPr lang="en-US" dirty="0" smtClean="0"/>
              <a:t>140,000+ Partitions</a:t>
            </a:r>
          </a:p>
          <a:p>
            <a:endParaRPr lang="en-US" dirty="0"/>
          </a:p>
          <a:p>
            <a:r>
              <a:rPr lang="en-US" dirty="0" smtClean="0"/>
              <a:t>220 Billion messages per day</a:t>
            </a:r>
          </a:p>
          <a:p>
            <a:r>
              <a:rPr lang="en-US" dirty="0" smtClean="0"/>
              <a:t>40 Terabytes In</a:t>
            </a:r>
          </a:p>
          <a:p>
            <a:r>
              <a:rPr lang="en-US" dirty="0" smtClean="0"/>
              <a:t>160 Terabytes Out</a:t>
            </a:r>
          </a:p>
          <a:p>
            <a:endParaRPr lang="en-US" dirty="0" smtClean="0"/>
          </a:p>
          <a:p>
            <a:r>
              <a:rPr lang="en-US" dirty="0" smtClean="0"/>
              <a:t>Peak Load</a:t>
            </a:r>
          </a:p>
          <a:p>
            <a:pPr lvl="1"/>
            <a:r>
              <a:rPr lang="en-US" dirty="0" smtClean="0"/>
              <a:t>3.25 Million messages per second</a:t>
            </a:r>
          </a:p>
          <a:p>
            <a:pPr lvl="1"/>
            <a:r>
              <a:rPr lang="en-US" dirty="0" smtClean="0"/>
              <a:t>5.5 Gigabits/sec Inbound</a:t>
            </a:r>
          </a:p>
          <a:p>
            <a:pPr lvl="1"/>
            <a:r>
              <a:rPr lang="en-US" dirty="0" smtClean="0"/>
              <a:t>18 Gigabits/sec Outbound</a:t>
            </a:r>
          </a:p>
        </p:txBody>
      </p:sp>
      <p:sp>
        <p:nvSpPr>
          <p:cNvPr id="4" name="Slide Number Placeholder 3"/>
          <p:cNvSpPr>
            <a:spLocks noGrp="1"/>
          </p:cNvSpPr>
          <p:nvPr>
            <p:ph type="sldNum" sz="quarter" idx="10"/>
          </p:nvPr>
        </p:nvSpPr>
        <p:spPr/>
        <p:txBody>
          <a:bodyPr/>
          <a:lstStyle/>
          <a:p>
            <a:fld id="{75897B0D-BA2C-2244-86F3-025175B80EAC}" type="slidenum">
              <a:rPr lang="en-US" smtClean="0"/>
              <a:pPr/>
              <a:t>11</a:t>
            </a:fld>
            <a:endParaRPr lang="en-US" dirty="0"/>
          </a:p>
        </p:txBody>
      </p:sp>
    </p:spTree>
    <p:extLst>
      <p:ext uri="{BB962C8B-B14F-4D97-AF65-F5344CB8AC3E}">
        <p14:creationId xmlns:p14="http://schemas.microsoft.com/office/powerpoint/2010/main" val="18606898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 We Have Overcome</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897B0D-BA2C-2244-86F3-025175B80EAC}" type="slidenum">
              <a:rPr lang="en-US" smtClean="0"/>
              <a:pPr/>
              <a:t>12</a:t>
            </a:fld>
            <a:endParaRPr lang="en-US" dirty="0"/>
          </a:p>
        </p:txBody>
      </p:sp>
    </p:spTree>
    <p:extLst>
      <p:ext uri="{BB962C8B-B14F-4D97-AF65-F5344CB8AC3E}">
        <p14:creationId xmlns:p14="http://schemas.microsoft.com/office/powerpoint/2010/main" val="409172005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Solutions</a:t>
            </a:r>
            <a:endParaRPr lang="en-US" dirty="0"/>
          </a:p>
        </p:txBody>
      </p:sp>
      <p:sp>
        <p:nvSpPr>
          <p:cNvPr id="5" name="Content Placeholder 4"/>
          <p:cNvSpPr>
            <a:spLocks noGrp="1"/>
          </p:cNvSpPr>
          <p:nvPr>
            <p:ph idx="1"/>
          </p:nvPr>
        </p:nvSpPr>
        <p:spPr/>
        <p:txBody>
          <a:bodyPr/>
          <a:lstStyle/>
          <a:p>
            <a:r>
              <a:rPr lang="en-US" dirty="0" smtClean="0"/>
              <a:t>Kafka is young…..we Influenced development</a:t>
            </a:r>
          </a:p>
          <a:p>
            <a:pPr lvl="1"/>
            <a:endParaRPr lang="en-US" dirty="0" smtClean="0"/>
          </a:p>
          <a:p>
            <a:r>
              <a:rPr lang="en-US" dirty="0" smtClean="0"/>
              <a:t>Operations wizardry…</a:t>
            </a:r>
          </a:p>
          <a:p>
            <a:endParaRPr lang="en-US" dirty="0"/>
          </a:p>
        </p:txBody>
      </p:sp>
      <p:sp>
        <p:nvSpPr>
          <p:cNvPr id="2" name="Slide Number Placeholder 1"/>
          <p:cNvSpPr>
            <a:spLocks noGrp="1"/>
          </p:cNvSpPr>
          <p:nvPr>
            <p:ph type="sldNum" sz="quarter" idx="10"/>
          </p:nvPr>
        </p:nvSpPr>
        <p:spPr/>
        <p:txBody>
          <a:bodyPr/>
          <a:lstStyle/>
          <a:p>
            <a:fld id="{75897B0D-BA2C-2244-86F3-025175B80EAC}" type="slidenum">
              <a:rPr lang="en-US" smtClean="0"/>
              <a:pPr/>
              <a:t>13</a:t>
            </a:fld>
            <a:endParaRPr lang="en-US" dirty="0"/>
          </a:p>
        </p:txBody>
      </p:sp>
    </p:spTree>
    <p:extLst>
      <p:ext uri="{BB962C8B-B14F-4D97-AF65-F5344CB8AC3E}">
        <p14:creationId xmlns:p14="http://schemas.microsoft.com/office/powerpoint/2010/main" val="13800021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Hyper Growth</a:t>
            </a:r>
            <a:endParaRPr lang="en-US" dirty="0"/>
          </a:p>
        </p:txBody>
      </p:sp>
      <p:sp>
        <p:nvSpPr>
          <p:cNvPr id="5" name="Content Placeholder 4"/>
          <p:cNvSpPr>
            <a:spLocks noGrp="1"/>
          </p:cNvSpPr>
          <p:nvPr>
            <p:ph idx="1"/>
          </p:nvPr>
        </p:nvSpPr>
        <p:spPr/>
        <p:txBody>
          <a:bodyPr/>
          <a:lstStyle/>
          <a:p>
            <a:r>
              <a:rPr lang="en-US" dirty="0" smtClean="0"/>
              <a:t>Need to expand clusters to keep up with site traffic, and then balance them.</a:t>
            </a:r>
            <a:endParaRPr lang="en-US" dirty="0"/>
          </a:p>
        </p:txBody>
      </p:sp>
      <p:sp>
        <p:nvSpPr>
          <p:cNvPr id="2" name="Slide Number Placeholder 1"/>
          <p:cNvSpPr>
            <a:spLocks noGrp="1"/>
          </p:cNvSpPr>
          <p:nvPr>
            <p:ph type="sldNum" sz="quarter" idx="10"/>
          </p:nvPr>
        </p:nvSpPr>
        <p:spPr/>
        <p:txBody>
          <a:bodyPr/>
          <a:lstStyle/>
          <a:p>
            <a:fld id="{75897B0D-BA2C-2244-86F3-025175B80EAC}" type="slidenum">
              <a:rPr lang="en-US" smtClean="0"/>
              <a:pPr/>
              <a:t>14</a:t>
            </a:fld>
            <a:endParaRPr lang="en-US" dirty="0"/>
          </a:p>
        </p:txBody>
      </p:sp>
    </p:spTree>
    <p:extLst>
      <p:ext uri="{BB962C8B-B14F-4D97-AF65-F5344CB8AC3E}">
        <p14:creationId xmlns:p14="http://schemas.microsoft.com/office/powerpoint/2010/main" val="144822506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362200" y="877492"/>
            <a:ext cx="411480" cy="322659"/>
          </a:xfrm>
          <a:prstGeom prst="rect">
            <a:avLst/>
          </a:prstGeom>
          <a:solidFill>
            <a:schemeClr val="accent4"/>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0" name="Rectangle 89"/>
          <p:cNvSpPr/>
          <p:nvPr/>
        </p:nvSpPr>
        <p:spPr>
          <a:xfrm>
            <a:off x="2971800" y="877492"/>
            <a:ext cx="411480" cy="322659"/>
          </a:xfrm>
          <a:prstGeom prst="rect">
            <a:avLst/>
          </a:prstGeom>
          <a:solidFill>
            <a:schemeClr val="accent4"/>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1" name="Rectangle 90"/>
          <p:cNvSpPr/>
          <p:nvPr/>
        </p:nvSpPr>
        <p:spPr>
          <a:xfrm>
            <a:off x="3516948" y="877492"/>
            <a:ext cx="411480" cy="322659"/>
          </a:xfrm>
          <a:prstGeom prst="rect">
            <a:avLst/>
          </a:prstGeom>
          <a:solidFill>
            <a:schemeClr val="accent2"/>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2" name="Rectangle 91"/>
          <p:cNvSpPr/>
          <p:nvPr/>
        </p:nvSpPr>
        <p:spPr>
          <a:xfrm>
            <a:off x="4118338" y="877492"/>
            <a:ext cx="411480" cy="322659"/>
          </a:xfrm>
          <a:prstGeom prst="rect">
            <a:avLst/>
          </a:prstGeom>
          <a:solidFill>
            <a:schemeClr val="accent3"/>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3" name="Rectangle 92"/>
          <p:cNvSpPr/>
          <p:nvPr/>
        </p:nvSpPr>
        <p:spPr>
          <a:xfrm>
            <a:off x="4724400" y="877492"/>
            <a:ext cx="411480" cy="322659"/>
          </a:xfrm>
          <a:prstGeom prst="rect">
            <a:avLst/>
          </a:prstGeom>
          <a:solidFill>
            <a:schemeClr val="accent4"/>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4" name="Rectangle 93"/>
          <p:cNvSpPr/>
          <p:nvPr/>
        </p:nvSpPr>
        <p:spPr>
          <a:xfrm>
            <a:off x="5373688" y="872048"/>
            <a:ext cx="411480" cy="322659"/>
          </a:xfrm>
          <a:prstGeom prst="rect">
            <a:avLst/>
          </a:prstGeom>
          <a:solidFill>
            <a:schemeClr val="accent2"/>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5" name="Rectangle 94"/>
          <p:cNvSpPr/>
          <p:nvPr/>
        </p:nvSpPr>
        <p:spPr>
          <a:xfrm>
            <a:off x="6019800" y="877492"/>
            <a:ext cx="411480" cy="322659"/>
          </a:xfrm>
          <a:prstGeom prst="rect">
            <a:avLst/>
          </a:prstGeom>
          <a:solidFill>
            <a:schemeClr val="accent3"/>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title"/>
          </p:nvPr>
        </p:nvSpPr>
        <p:spPr/>
        <p:txBody>
          <a:bodyPr/>
          <a:lstStyle/>
          <a:p>
            <a:r>
              <a:rPr lang="en-US" dirty="0" smtClean="0"/>
              <a:t>Adding brokers</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15</a:t>
            </a:fld>
            <a:endParaRPr lang="en-US" dirty="0"/>
          </a:p>
        </p:txBody>
      </p:sp>
      <p:grpSp>
        <p:nvGrpSpPr>
          <p:cNvPr id="3" name="Group 2"/>
          <p:cNvGrpSpPr/>
          <p:nvPr/>
        </p:nvGrpSpPr>
        <p:grpSpPr>
          <a:xfrm>
            <a:off x="386442" y="1004209"/>
            <a:ext cx="1155700" cy="3280679"/>
            <a:chOff x="1157514" y="1338944"/>
            <a:chExt cx="1155700" cy="4374238"/>
          </a:xfrm>
        </p:grpSpPr>
        <p:sp>
          <p:nvSpPr>
            <p:cNvPr id="19" name="TextBox 18"/>
            <p:cNvSpPr txBox="1"/>
            <p:nvPr/>
          </p:nvSpPr>
          <p:spPr>
            <a:xfrm>
              <a:off x="1161142" y="3229429"/>
              <a:ext cx="1152072" cy="471714"/>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Brokers</a:t>
              </a:r>
            </a:p>
          </p:txBody>
        </p:sp>
        <p:sp>
          <p:nvSpPr>
            <p:cNvPr id="20" name="TextBox 19"/>
            <p:cNvSpPr txBox="1"/>
            <p:nvPr/>
          </p:nvSpPr>
          <p:spPr>
            <a:xfrm>
              <a:off x="1159327" y="5241468"/>
              <a:ext cx="1152072" cy="471714"/>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Consumers</a:t>
              </a:r>
            </a:p>
          </p:txBody>
        </p:sp>
        <p:sp>
          <p:nvSpPr>
            <p:cNvPr id="21" name="TextBox 20"/>
            <p:cNvSpPr txBox="1"/>
            <p:nvPr/>
          </p:nvSpPr>
          <p:spPr>
            <a:xfrm>
              <a:off x="1157514" y="1338944"/>
              <a:ext cx="1152072" cy="471714"/>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Producers</a:t>
              </a:r>
            </a:p>
          </p:txBody>
        </p:sp>
      </p:grpSp>
      <p:sp>
        <p:nvSpPr>
          <p:cNvPr id="30" name="Rectangle 29"/>
          <p:cNvSpPr/>
          <p:nvPr/>
        </p:nvSpPr>
        <p:spPr>
          <a:xfrm>
            <a:off x="23622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2" name="Magnetic Disk 31"/>
          <p:cNvSpPr/>
          <p:nvPr/>
        </p:nvSpPr>
        <p:spPr>
          <a:xfrm>
            <a:off x="29034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1</a:t>
            </a:r>
          </a:p>
        </p:txBody>
      </p:sp>
      <p:sp>
        <p:nvSpPr>
          <p:cNvPr id="33" name="Magnetic Disk 32"/>
          <p:cNvSpPr/>
          <p:nvPr/>
        </p:nvSpPr>
        <p:spPr>
          <a:xfrm>
            <a:off x="24859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a:t>P</a:t>
            </a:r>
            <a:r>
              <a:rPr lang="en-US" sz="800" dirty="0" smtClean="0"/>
              <a:t>0</a:t>
            </a:r>
            <a:endParaRPr lang="en-US" sz="800" dirty="0"/>
          </a:p>
        </p:txBody>
      </p:sp>
      <p:sp>
        <p:nvSpPr>
          <p:cNvPr id="34" name="Magnetic Disk 33"/>
          <p:cNvSpPr/>
          <p:nvPr/>
        </p:nvSpPr>
        <p:spPr>
          <a:xfrm>
            <a:off x="29034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1</a:t>
            </a:r>
          </a:p>
        </p:txBody>
      </p:sp>
      <p:sp>
        <p:nvSpPr>
          <p:cNvPr id="35" name="Magnetic Disk 34"/>
          <p:cNvSpPr/>
          <p:nvPr/>
        </p:nvSpPr>
        <p:spPr>
          <a:xfrm>
            <a:off x="2485939"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a:t>P</a:t>
            </a:r>
            <a:r>
              <a:rPr lang="en-US" sz="800" dirty="0" smtClean="0"/>
              <a:t>0</a:t>
            </a:r>
            <a:endParaRPr lang="en-US" sz="800" dirty="0"/>
          </a:p>
        </p:txBody>
      </p:sp>
      <p:sp>
        <p:nvSpPr>
          <p:cNvPr id="38" name="Magnetic Disk 37"/>
          <p:cNvSpPr/>
          <p:nvPr/>
        </p:nvSpPr>
        <p:spPr>
          <a:xfrm>
            <a:off x="2903452" y="295616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5</a:t>
            </a:r>
          </a:p>
        </p:txBody>
      </p:sp>
      <p:sp>
        <p:nvSpPr>
          <p:cNvPr id="39" name="Magnetic Disk 38"/>
          <p:cNvSpPr/>
          <p:nvPr/>
        </p:nvSpPr>
        <p:spPr>
          <a:xfrm>
            <a:off x="2456161" y="2926396"/>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A</a:t>
            </a:r>
          </a:p>
          <a:p>
            <a:r>
              <a:rPr lang="en-US" sz="800" dirty="0" smtClean="0"/>
              <a:t>P4</a:t>
            </a:r>
          </a:p>
        </p:txBody>
      </p:sp>
      <p:sp>
        <p:nvSpPr>
          <p:cNvPr id="40" name="Magnetic Disk 39"/>
          <p:cNvSpPr/>
          <p:nvPr/>
        </p:nvSpPr>
        <p:spPr>
          <a:xfrm>
            <a:off x="2903452" y="3195478"/>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5</a:t>
            </a:r>
          </a:p>
        </p:txBody>
      </p:sp>
      <p:sp>
        <p:nvSpPr>
          <p:cNvPr id="41" name="Magnetic Disk 40"/>
          <p:cNvSpPr/>
          <p:nvPr/>
        </p:nvSpPr>
        <p:spPr>
          <a:xfrm>
            <a:off x="2479589" y="3195478"/>
            <a:ext cx="3391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4</a:t>
            </a:r>
          </a:p>
        </p:txBody>
      </p:sp>
      <p:sp>
        <p:nvSpPr>
          <p:cNvPr id="43" name="Rectangle 42"/>
          <p:cNvSpPr/>
          <p:nvPr/>
        </p:nvSpPr>
        <p:spPr>
          <a:xfrm>
            <a:off x="34290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44" name="Magnetic Disk 43"/>
          <p:cNvSpPr/>
          <p:nvPr/>
        </p:nvSpPr>
        <p:spPr>
          <a:xfrm>
            <a:off x="39702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P3</a:t>
            </a:r>
            <a:endParaRPr lang="en-US" sz="800" dirty="0"/>
          </a:p>
        </p:txBody>
      </p:sp>
      <p:sp>
        <p:nvSpPr>
          <p:cNvPr id="45" name="Magnetic Disk 44"/>
          <p:cNvSpPr/>
          <p:nvPr/>
        </p:nvSpPr>
        <p:spPr>
          <a:xfrm>
            <a:off x="35527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2</a:t>
            </a:r>
          </a:p>
        </p:txBody>
      </p:sp>
      <p:sp>
        <p:nvSpPr>
          <p:cNvPr id="46" name="Magnetic Disk 45"/>
          <p:cNvSpPr/>
          <p:nvPr/>
        </p:nvSpPr>
        <p:spPr>
          <a:xfrm>
            <a:off x="39702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P3</a:t>
            </a:r>
            <a:endParaRPr lang="en-US" sz="800" dirty="0"/>
          </a:p>
        </p:txBody>
      </p:sp>
      <p:sp>
        <p:nvSpPr>
          <p:cNvPr id="47" name="Magnetic Disk 46"/>
          <p:cNvSpPr/>
          <p:nvPr/>
        </p:nvSpPr>
        <p:spPr>
          <a:xfrm>
            <a:off x="3581403"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P2</a:t>
            </a:r>
            <a:endParaRPr lang="en-US" sz="800" dirty="0"/>
          </a:p>
        </p:txBody>
      </p:sp>
      <p:sp>
        <p:nvSpPr>
          <p:cNvPr id="50" name="Magnetic Disk 49"/>
          <p:cNvSpPr/>
          <p:nvPr/>
        </p:nvSpPr>
        <p:spPr>
          <a:xfrm>
            <a:off x="3970252" y="295616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P7</a:t>
            </a:r>
            <a:endParaRPr lang="en-US" sz="800" dirty="0"/>
          </a:p>
        </p:txBody>
      </p:sp>
      <p:sp>
        <p:nvSpPr>
          <p:cNvPr id="51" name="Magnetic Disk 50"/>
          <p:cNvSpPr/>
          <p:nvPr/>
        </p:nvSpPr>
        <p:spPr>
          <a:xfrm>
            <a:off x="3552739" y="2942036"/>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A</a:t>
            </a:r>
            <a:endParaRPr lang="en-US" sz="800" dirty="0" smtClean="0"/>
          </a:p>
          <a:p>
            <a:r>
              <a:rPr lang="en-US" sz="800" dirty="0" smtClean="0"/>
              <a:t>P</a:t>
            </a:r>
            <a:r>
              <a:rPr lang="en-US" sz="800" dirty="0"/>
              <a:t>6</a:t>
            </a:r>
          </a:p>
        </p:txBody>
      </p:sp>
      <p:sp>
        <p:nvSpPr>
          <p:cNvPr id="52" name="Magnetic Disk 51"/>
          <p:cNvSpPr/>
          <p:nvPr/>
        </p:nvSpPr>
        <p:spPr>
          <a:xfrm>
            <a:off x="3970252" y="3195478"/>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B</a:t>
            </a:r>
            <a:endParaRPr lang="en-US" sz="800" dirty="0" smtClean="0"/>
          </a:p>
          <a:p>
            <a:r>
              <a:rPr lang="en-US" sz="800" dirty="0" smtClean="0"/>
              <a:t>P7</a:t>
            </a:r>
            <a:endParaRPr lang="en-US" sz="800" dirty="0"/>
          </a:p>
        </p:txBody>
      </p:sp>
      <p:sp>
        <p:nvSpPr>
          <p:cNvPr id="53" name="Magnetic Disk 52"/>
          <p:cNvSpPr/>
          <p:nvPr/>
        </p:nvSpPr>
        <p:spPr>
          <a:xfrm>
            <a:off x="3553126" y="3170635"/>
            <a:ext cx="3391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6</a:t>
            </a:r>
          </a:p>
        </p:txBody>
      </p:sp>
      <p:sp>
        <p:nvSpPr>
          <p:cNvPr id="67" name="Rectangle 66"/>
          <p:cNvSpPr/>
          <p:nvPr/>
        </p:nvSpPr>
        <p:spPr>
          <a:xfrm>
            <a:off x="44958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68" name="Magnetic Disk 67"/>
          <p:cNvSpPr/>
          <p:nvPr/>
        </p:nvSpPr>
        <p:spPr>
          <a:xfrm>
            <a:off x="50370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P5</a:t>
            </a:r>
            <a:endParaRPr lang="en-US" sz="800" dirty="0"/>
          </a:p>
        </p:txBody>
      </p:sp>
      <p:sp>
        <p:nvSpPr>
          <p:cNvPr id="69" name="Magnetic Disk 68"/>
          <p:cNvSpPr/>
          <p:nvPr/>
        </p:nvSpPr>
        <p:spPr>
          <a:xfrm>
            <a:off x="46195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4</a:t>
            </a:r>
          </a:p>
        </p:txBody>
      </p:sp>
      <p:sp>
        <p:nvSpPr>
          <p:cNvPr id="70" name="Magnetic Disk 69"/>
          <p:cNvSpPr/>
          <p:nvPr/>
        </p:nvSpPr>
        <p:spPr>
          <a:xfrm>
            <a:off x="50370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P5</a:t>
            </a:r>
            <a:endParaRPr lang="en-US" sz="800" dirty="0"/>
          </a:p>
        </p:txBody>
      </p:sp>
      <p:sp>
        <p:nvSpPr>
          <p:cNvPr id="71" name="Magnetic Disk 70"/>
          <p:cNvSpPr/>
          <p:nvPr/>
        </p:nvSpPr>
        <p:spPr>
          <a:xfrm>
            <a:off x="4619539"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P4</a:t>
            </a:r>
            <a:endParaRPr lang="en-US" sz="800" dirty="0"/>
          </a:p>
        </p:txBody>
      </p:sp>
      <p:sp>
        <p:nvSpPr>
          <p:cNvPr id="72" name="Magnetic Disk 71"/>
          <p:cNvSpPr/>
          <p:nvPr/>
        </p:nvSpPr>
        <p:spPr>
          <a:xfrm>
            <a:off x="5037052" y="2729944"/>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A</a:t>
            </a:r>
            <a:endParaRPr lang="en-US" sz="800" dirty="0" smtClean="0"/>
          </a:p>
          <a:p>
            <a:r>
              <a:rPr lang="en-US" sz="800" dirty="0" smtClean="0"/>
              <a:t>P1</a:t>
            </a:r>
            <a:endParaRPr lang="en-US" sz="800" dirty="0"/>
          </a:p>
        </p:txBody>
      </p:sp>
      <p:sp>
        <p:nvSpPr>
          <p:cNvPr id="73" name="Magnetic Disk 72"/>
          <p:cNvSpPr/>
          <p:nvPr/>
        </p:nvSpPr>
        <p:spPr>
          <a:xfrm>
            <a:off x="4619539" y="272672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P0</a:t>
            </a:r>
          </a:p>
        </p:txBody>
      </p:sp>
      <p:sp>
        <p:nvSpPr>
          <p:cNvPr id="74" name="Magnetic Disk 73"/>
          <p:cNvSpPr/>
          <p:nvPr/>
        </p:nvSpPr>
        <p:spPr>
          <a:xfrm>
            <a:off x="5037052" y="2956162"/>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1</a:t>
            </a:r>
          </a:p>
        </p:txBody>
      </p:sp>
      <p:sp>
        <p:nvSpPr>
          <p:cNvPr id="75" name="Magnetic Disk 74"/>
          <p:cNvSpPr/>
          <p:nvPr/>
        </p:nvSpPr>
        <p:spPr>
          <a:xfrm>
            <a:off x="4619539" y="2942036"/>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B</a:t>
            </a:r>
            <a:endParaRPr lang="en-US" sz="800" dirty="0" smtClean="0"/>
          </a:p>
          <a:p>
            <a:r>
              <a:rPr lang="en-US" sz="800" dirty="0" smtClean="0"/>
              <a:t>P0</a:t>
            </a:r>
            <a:endParaRPr lang="en-US" sz="800" dirty="0"/>
          </a:p>
        </p:txBody>
      </p:sp>
      <p:sp>
        <p:nvSpPr>
          <p:cNvPr id="79" name="Rectangle 78"/>
          <p:cNvSpPr/>
          <p:nvPr/>
        </p:nvSpPr>
        <p:spPr>
          <a:xfrm>
            <a:off x="55626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80" name="Magnetic Disk 79"/>
          <p:cNvSpPr/>
          <p:nvPr/>
        </p:nvSpPr>
        <p:spPr>
          <a:xfrm>
            <a:off x="61038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P7</a:t>
            </a:r>
            <a:endParaRPr lang="en-US" sz="800" dirty="0"/>
          </a:p>
        </p:txBody>
      </p:sp>
      <p:sp>
        <p:nvSpPr>
          <p:cNvPr id="81" name="Magnetic Disk 80"/>
          <p:cNvSpPr/>
          <p:nvPr/>
        </p:nvSpPr>
        <p:spPr>
          <a:xfrm>
            <a:off x="56863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6</a:t>
            </a:r>
          </a:p>
        </p:txBody>
      </p:sp>
      <p:sp>
        <p:nvSpPr>
          <p:cNvPr id="82" name="Magnetic Disk 81"/>
          <p:cNvSpPr/>
          <p:nvPr/>
        </p:nvSpPr>
        <p:spPr>
          <a:xfrm>
            <a:off x="61038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P7</a:t>
            </a:r>
            <a:endParaRPr lang="en-US" sz="800" dirty="0"/>
          </a:p>
        </p:txBody>
      </p:sp>
      <p:sp>
        <p:nvSpPr>
          <p:cNvPr id="83" name="Magnetic Disk 82"/>
          <p:cNvSpPr/>
          <p:nvPr/>
        </p:nvSpPr>
        <p:spPr>
          <a:xfrm>
            <a:off x="5686339"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P6</a:t>
            </a:r>
            <a:endParaRPr lang="en-US" sz="800" dirty="0"/>
          </a:p>
        </p:txBody>
      </p:sp>
      <p:sp>
        <p:nvSpPr>
          <p:cNvPr id="84" name="Magnetic Disk 83"/>
          <p:cNvSpPr/>
          <p:nvPr/>
        </p:nvSpPr>
        <p:spPr>
          <a:xfrm>
            <a:off x="6103852" y="2729944"/>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P3</a:t>
            </a:r>
          </a:p>
        </p:txBody>
      </p:sp>
      <p:sp>
        <p:nvSpPr>
          <p:cNvPr id="85" name="Magnetic Disk 84"/>
          <p:cNvSpPr/>
          <p:nvPr/>
        </p:nvSpPr>
        <p:spPr>
          <a:xfrm>
            <a:off x="5686339" y="272672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P2</a:t>
            </a:r>
            <a:endParaRPr lang="en-US" sz="800" dirty="0"/>
          </a:p>
        </p:txBody>
      </p:sp>
      <p:sp>
        <p:nvSpPr>
          <p:cNvPr id="86" name="Magnetic Disk 85"/>
          <p:cNvSpPr/>
          <p:nvPr/>
        </p:nvSpPr>
        <p:spPr>
          <a:xfrm>
            <a:off x="6103852" y="2956162"/>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P3</a:t>
            </a:r>
            <a:endParaRPr lang="en-US" sz="800" dirty="0"/>
          </a:p>
        </p:txBody>
      </p:sp>
      <p:sp>
        <p:nvSpPr>
          <p:cNvPr id="87" name="Magnetic Disk 86"/>
          <p:cNvSpPr/>
          <p:nvPr/>
        </p:nvSpPr>
        <p:spPr>
          <a:xfrm>
            <a:off x="5686339" y="2942036"/>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B</a:t>
            </a:r>
            <a:endParaRPr lang="en-US" sz="800" dirty="0" smtClean="0"/>
          </a:p>
          <a:p>
            <a:r>
              <a:rPr lang="en-US" sz="800" dirty="0" smtClean="0"/>
              <a:t>P</a:t>
            </a:r>
            <a:r>
              <a:rPr lang="en-US" sz="800" dirty="0"/>
              <a:t>2</a:t>
            </a:r>
          </a:p>
        </p:txBody>
      </p:sp>
      <p:sp>
        <p:nvSpPr>
          <p:cNvPr id="36" name="Magnetic Disk 35"/>
          <p:cNvSpPr/>
          <p:nvPr/>
        </p:nvSpPr>
        <p:spPr>
          <a:xfrm>
            <a:off x="2903452" y="2729944"/>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1</a:t>
            </a:r>
          </a:p>
        </p:txBody>
      </p:sp>
      <p:sp>
        <p:nvSpPr>
          <p:cNvPr id="37" name="Magnetic Disk 36"/>
          <p:cNvSpPr/>
          <p:nvPr/>
        </p:nvSpPr>
        <p:spPr>
          <a:xfrm>
            <a:off x="2485939" y="2726722"/>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a:t>P</a:t>
            </a:r>
            <a:r>
              <a:rPr lang="en-US" sz="800" dirty="0" smtClean="0"/>
              <a:t>0</a:t>
            </a:r>
            <a:endParaRPr lang="en-US" sz="800" dirty="0"/>
          </a:p>
        </p:txBody>
      </p:sp>
      <p:sp>
        <p:nvSpPr>
          <p:cNvPr id="48" name="Magnetic Disk 47"/>
          <p:cNvSpPr/>
          <p:nvPr/>
        </p:nvSpPr>
        <p:spPr>
          <a:xfrm>
            <a:off x="3970252" y="2729944"/>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P3</a:t>
            </a:r>
            <a:endParaRPr lang="en-US" sz="800" dirty="0"/>
          </a:p>
        </p:txBody>
      </p:sp>
      <p:sp>
        <p:nvSpPr>
          <p:cNvPr id="49" name="Magnetic Disk 48"/>
          <p:cNvSpPr/>
          <p:nvPr/>
        </p:nvSpPr>
        <p:spPr>
          <a:xfrm>
            <a:off x="3552739" y="2726722"/>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2</a:t>
            </a:r>
          </a:p>
        </p:txBody>
      </p:sp>
      <p:sp>
        <p:nvSpPr>
          <p:cNvPr id="76" name="Magnetic Disk 75"/>
          <p:cNvSpPr/>
          <p:nvPr/>
        </p:nvSpPr>
        <p:spPr>
          <a:xfrm>
            <a:off x="5037052" y="3195478"/>
            <a:ext cx="3264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1</a:t>
            </a:r>
          </a:p>
        </p:txBody>
      </p:sp>
      <p:sp>
        <p:nvSpPr>
          <p:cNvPr id="77" name="Magnetic Disk 76"/>
          <p:cNvSpPr/>
          <p:nvPr/>
        </p:nvSpPr>
        <p:spPr>
          <a:xfrm>
            <a:off x="4613189" y="3195478"/>
            <a:ext cx="3391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a:t>P</a:t>
            </a:r>
            <a:r>
              <a:rPr lang="en-US" sz="800" dirty="0" smtClean="0"/>
              <a:t>0</a:t>
            </a:r>
            <a:endParaRPr lang="en-US" sz="800" dirty="0"/>
          </a:p>
        </p:txBody>
      </p:sp>
      <p:sp>
        <p:nvSpPr>
          <p:cNvPr id="88" name="Magnetic Disk 87"/>
          <p:cNvSpPr/>
          <p:nvPr/>
        </p:nvSpPr>
        <p:spPr>
          <a:xfrm>
            <a:off x="6103852" y="3195478"/>
            <a:ext cx="3264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P3</a:t>
            </a:r>
            <a:endParaRPr lang="en-US" sz="800" dirty="0"/>
          </a:p>
        </p:txBody>
      </p:sp>
      <p:sp>
        <p:nvSpPr>
          <p:cNvPr id="89" name="Magnetic Disk 88"/>
          <p:cNvSpPr/>
          <p:nvPr/>
        </p:nvSpPr>
        <p:spPr>
          <a:xfrm>
            <a:off x="5679989" y="3195478"/>
            <a:ext cx="3391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2</a:t>
            </a:r>
          </a:p>
        </p:txBody>
      </p:sp>
      <p:sp>
        <p:nvSpPr>
          <p:cNvPr id="96" name="Oval 95"/>
          <p:cNvSpPr/>
          <p:nvPr/>
        </p:nvSpPr>
        <p:spPr>
          <a:xfrm>
            <a:off x="2215878"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7" name="Oval 96"/>
          <p:cNvSpPr/>
          <p:nvPr/>
        </p:nvSpPr>
        <p:spPr>
          <a:xfrm>
            <a:off x="2920774"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8" name="Oval 97"/>
          <p:cNvSpPr/>
          <p:nvPr/>
        </p:nvSpPr>
        <p:spPr>
          <a:xfrm>
            <a:off x="3688217"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9" name="Oval 98"/>
          <p:cNvSpPr/>
          <p:nvPr/>
        </p:nvSpPr>
        <p:spPr>
          <a:xfrm>
            <a:off x="4311378"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0" name="Oval 99"/>
          <p:cNvSpPr/>
          <p:nvPr/>
        </p:nvSpPr>
        <p:spPr>
          <a:xfrm>
            <a:off x="5029200"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1" name="Oval 100"/>
          <p:cNvSpPr/>
          <p:nvPr/>
        </p:nvSpPr>
        <p:spPr>
          <a:xfrm>
            <a:off x="5943600"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2" name="Oval 101"/>
          <p:cNvSpPr/>
          <p:nvPr/>
        </p:nvSpPr>
        <p:spPr>
          <a:xfrm>
            <a:off x="6705600"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7" name="Picture 26"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2203" y="914400"/>
            <a:ext cx="324543" cy="228600"/>
          </a:xfrm>
          <a:prstGeom prst="rect">
            <a:avLst/>
          </a:prstGeom>
        </p:spPr>
      </p:pic>
      <p:pic>
        <p:nvPicPr>
          <p:cNvPr id="8" name="Picture 7"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9840" y="857251"/>
            <a:ext cx="405678" cy="285750"/>
          </a:xfrm>
          <a:prstGeom prst="rect">
            <a:avLst/>
          </a:prstGeom>
        </p:spPr>
      </p:pic>
      <p:pic>
        <p:nvPicPr>
          <p:cNvPr id="132" name="Picture 131"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1003" y="914400"/>
            <a:ext cx="324543" cy="228600"/>
          </a:xfrm>
          <a:prstGeom prst="rect">
            <a:avLst/>
          </a:prstGeom>
        </p:spPr>
      </p:pic>
      <p:pic>
        <p:nvPicPr>
          <p:cNvPr id="133" name="Picture 132"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3" y="971550"/>
            <a:ext cx="324543" cy="228600"/>
          </a:xfrm>
          <a:prstGeom prst="rect">
            <a:avLst/>
          </a:prstGeom>
        </p:spPr>
      </p:pic>
      <p:pic>
        <p:nvPicPr>
          <p:cNvPr id="134" name="Picture 133"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0603" y="914400"/>
            <a:ext cx="324543" cy="228600"/>
          </a:xfrm>
          <a:prstGeom prst="rect">
            <a:avLst/>
          </a:prstGeom>
        </p:spPr>
      </p:pic>
      <p:pic>
        <p:nvPicPr>
          <p:cNvPr id="135" name="Picture 134"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3" y="914400"/>
            <a:ext cx="324543" cy="228600"/>
          </a:xfrm>
          <a:prstGeom prst="rect">
            <a:avLst/>
          </a:prstGeom>
        </p:spPr>
      </p:pic>
      <p:pic>
        <p:nvPicPr>
          <p:cNvPr id="136" name="Picture 135"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9803" y="914400"/>
            <a:ext cx="324543" cy="228600"/>
          </a:xfrm>
          <a:prstGeom prst="rect">
            <a:avLst/>
          </a:prstGeom>
        </p:spPr>
      </p:pic>
      <p:sp>
        <p:nvSpPr>
          <p:cNvPr id="148" name="Rectangle 147"/>
          <p:cNvSpPr/>
          <p:nvPr/>
        </p:nvSpPr>
        <p:spPr>
          <a:xfrm>
            <a:off x="66294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89642448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104 0 L -1.66667E-6 0.24444 " pathEditMode="relative" rAng="0" ptsTypes="AA">
                                      <p:cBhvr>
                                        <p:cTn id="6" dur="2000" fill="hold"/>
                                        <p:tgtEl>
                                          <p:spTgt spid="27"/>
                                        </p:tgtEl>
                                        <p:attrNameLst>
                                          <p:attrName>ppt_x</p:attrName>
                                          <p:attrName>ppt_y</p:attrName>
                                        </p:attrNameLst>
                                      </p:cBhvr>
                                      <p:rCtr x="52" y="12222"/>
                                    </p:animMotion>
                                  </p:childTnLst>
                                  <p:subTnLst>
                                    <p:set>
                                      <p:cBhvr override="childStyle">
                                        <p:cTn dur="1" fill="hold" display="0" masterRel="sameClick" afterEffect="1">
                                          <p:stCondLst>
                                            <p:cond evt="end" delay="0">
                                              <p:tn val="5"/>
                                            </p:cond>
                                          </p:stCondLst>
                                        </p:cTn>
                                        <p:tgtEl>
                                          <p:spTgt spid="27"/>
                                        </p:tgtEl>
                                        <p:attrNameLst>
                                          <p:attrName>style.visibility</p:attrName>
                                        </p:attrNameLst>
                                      </p:cBhvr>
                                      <p:to>
                                        <p:strVal val="hidden"/>
                                      </p:to>
                                    </p:set>
                                  </p:subTnLst>
                                </p:cTn>
                              </p:par>
                              <p:par>
                                <p:cTn id="7" presetID="42" presetClass="path" presetSubtype="0" accel="50000" decel="50000" fill="hold" nodeType="withEffect">
                                  <p:stCondLst>
                                    <p:cond delay="0"/>
                                  </p:stCondLst>
                                  <p:childTnLst>
                                    <p:animMotion origin="layout" path="M 0.00191 0.00556 L 0.06493 0.24422 " pathEditMode="relative" rAng="0" ptsTypes="AA">
                                      <p:cBhvr>
                                        <p:cTn id="8" dur="2000" fill="hold"/>
                                        <p:tgtEl>
                                          <p:spTgt spid="8"/>
                                        </p:tgtEl>
                                        <p:attrNameLst>
                                          <p:attrName>ppt_x</p:attrName>
                                          <p:attrName>ppt_y</p:attrName>
                                        </p:attrNameLst>
                                      </p:cBhvr>
                                      <p:rCtr x="3142" y="11921"/>
                                    </p:animMotion>
                                  </p:childTnLst>
                                  <p:subTnLst>
                                    <p:set>
                                      <p:cBhvr override="childStyle">
                                        <p:cTn dur="1" fill="hold" display="0" masterRel="sameClick" afterEffect="1">
                                          <p:stCondLst>
                                            <p:cond evt="end" delay="0">
                                              <p:tn val="7"/>
                                            </p:cond>
                                          </p:stCondLst>
                                        </p:cTn>
                                        <p:tgtEl>
                                          <p:spTgt spid="8"/>
                                        </p:tgtEl>
                                        <p:attrNameLst>
                                          <p:attrName>style.visibility</p:attrName>
                                        </p:attrNameLst>
                                      </p:cBhvr>
                                      <p:to>
                                        <p:strVal val="hidden"/>
                                      </p:to>
                                    </p:set>
                                  </p:subTnLst>
                                </p:cTn>
                              </p:par>
                            </p:childTnLst>
                          </p:cTn>
                        </p:par>
                        <p:par>
                          <p:cTn id="9" fill="hold">
                            <p:stCondLst>
                              <p:cond delay="2000"/>
                            </p:stCondLst>
                            <p:childTnLst>
                              <p:par>
                                <p:cTn id="10" presetID="0" presetClass="path" presetSubtype="0" accel="50000" decel="50000" fill="hold" nodeType="afterEffect">
                                  <p:stCondLst>
                                    <p:cond delay="0"/>
                                  </p:stCondLst>
                                  <p:childTnLst>
                                    <p:animMotion origin="layout" path="M -3.33333E-6 1.11111E-6 L -0.075 0.35555 " pathEditMode="relative" rAng="0" ptsTypes="AA">
                                      <p:cBhvr>
                                        <p:cTn id="11" dur="2000" fill="hold"/>
                                        <p:tgtEl>
                                          <p:spTgt spid="132"/>
                                        </p:tgtEl>
                                        <p:attrNameLst>
                                          <p:attrName>ppt_x</p:attrName>
                                          <p:attrName>ppt_y</p:attrName>
                                        </p:attrNameLst>
                                      </p:cBhvr>
                                      <p:rCtr x="-3750" y="17778"/>
                                    </p:animMotion>
                                  </p:childTnLst>
                                  <p:subTnLst>
                                    <p:set>
                                      <p:cBhvr override="childStyle">
                                        <p:cTn dur="1" fill="hold" display="0" masterRel="sameClick" afterEffect="1">
                                          <p:stCondLst>
                                            <p:cond evt="end" delay="0">
                                              <p:tn val="10"/>
                                            </p:cond>
                                          </p:stCondLst>
                                        </p:cTn>
                                        <p:tgtEl>
                                          <p:spTgt spid="132"/>
                                        </p:tgtEl>
                                        <p:attrNameLst>
                                          <p:attrName>style.visibility</p:attrName>
                                        </p:attrNameLst>
                                      </p:cBhvr>
                                      <p:to>
                                        <p:strVal val="hidden"/>
                                      </p:to>
                                    </p:set>
                                  </p:subTnLst>
                                </p:cTn>
                              </p:par>
                            </p:childTnLst>
                          </p:cTn>
                        </p:par>
                        <p:par>
                          <p:cTn id="12" fill="hold">
                            <p:stCondLst>
                              <p:cond delay="4000"/>
                            </p:stCondLst>
                            <p:childTnLst>
                              <p:par>
                                <p:cTn id="13" presetID="0" presetClass="path" presetSubtype="0" accel="50000" decel="50000" fill="hold" nodeType="afterEffect">
                                  <p:stCondLst>
                                    <p:cond delay="0"/>
                                  </p:stCondLst>
                                  <p:childTnLst>
                                    <p:animMotion origin="layout" path="M -3.33333E-6 -1.11111E-6 L 0.14167 0.27778 " pathEditMode="relative" rAng="0" ptsTypes="AA">
                                      <p:cBhvr>
                                        <p:cTn id="14" dur="2000" fill="hold"/>
                                        <p:tgtEl>
                                          <p:spTgt spid="133"/>
                                        </p:tgtEl>
                                        <p:attrNameLst>
                                          <p:attrName>ppt_x</p:attrName>
                                          <p:attrName>ppt_y</p:attrName>
                                        </p:attrNameLst>
                                      </p:cBhvr>
                                      <p:rCtr x="7083" y="13889"/>
                                    </p:animMotion>
                                  </p:childTnLst>
                                  <p:subTnLst>
                                    <p:set>
                                      <p:cBhvr override="childStyle">
                                        <p:cTn dur="1" fill="hold" display="0" masterRel="sameClick" afterEffect="1">
                                          <p:stCondLst>
                                            <p:cond evt="end" delay="0">
                                              <p:tn val="13"/>
                                            </p:cond>
                                          </p:stCondLst>
                                        </p:cTn>
                                        <p:tgtEl>
                                          <p:spTgt spid="133"/>
                                        </p:tgtEl>
                                        <p:attrNameLst>
                                          <p:attrName>style.visibility</p:attrName>
                                        </p:attrNameLst>
                                      </p:cBhvr>
                                      <p:to>
                                        <p:strVal val="hidden"/>
                                      </p:to>
                                    </p:set>
                                  </p:subTnLst>
                                </p:cTn>
                              </p:par>
                            </p:childTnLst>
                          </p:cTn>
                        </p:par>
                        <p:par>
                          <p:cTn id="15" fill="hold">
                            <p:stCondLst>
                              <p:cond delay="6000"/>
                            </p:stCondLst>
                            <p:childTnLst>
                              <p:par>
                                <p:cTn id="16" presetID="0" presetClass="path" presetSubtype="0" accel="50000" decel="50000" fill="hold" nodeType="afterEffect">
                                  <p:stCondLst>
                                    <p:cond delay="0"/>
                                  </p:stCondLst>
                                  <p:childTnLst>
                                    <p:animMotion origin="layout" path="M -0.00104 0 L 0.14062 0.24444 " pathEditMode="relative" rAng="0" ptsTypes="AA">
                                      <p:cBhvr>
                                        <p:cTn id="17" dur="2000" fill="hold"/>
                                        <p:tgtEl>
                                          <p:spTgt spid="134"/>
                                        </p:tgtEl>
                                        <p:attrNameLst>
                                          <p:attrName>ppt_x</p:attrName>
                                          <p:attrName>ppt_y</p:attrName>
                                        </p:attrNameLst>
                                      </p:cBhvr>
                                      <p:rCtr x="7083" y="12222"/>
                                    </p:animMotion>
                                  </p:childTnLst>
                                  <p:subTnLst>
                                    <p:set>
                                      <p:cBhvr override="childStyle">
                                        <p:cTn dur="1" fill="hold" display="0" masterRel="sameClick" afterEffect="1">
                                          <p:stCondLst>
                                            <p:cond evt="end" delay="0">
                                              <p:tn val="16"/>
                                            </p:cond>
                                          </p:stCondLst>
                                        </p:cTn>
                                        <p:tgtEl>
                                          <p:spTgt spid="134"/>
                                        </p:tgtEl>
                                        <p:attrNameLst>
                                          <p:attrName>style.visibility</p:attrName>
                                        </p:attrNameLst>
                                      </p:cBhvr>
                                      <p:to>
                                        <p:strVal val="hidden"/>
                                      </p:to>
                                    </p:set>
                                  </p:subTnLst>
                                </p:cTn>
                              </p:par>
                              <p:par>
                                <p:cTn id="18" presetID="0" presetClass="path" presetSubtype="0" accel="50000" decel="50000" fill="hold" nodeType="withEffect">
                                  <p:stCondLst>
                                    <p:cond delay="0"/>
                                  </p:stCondLst>
                                  <p:childTnLst>
                                    <p:animMotion origin="layout" path="M -1.66667E-6 0 L 0.04063 0.3 " pathEditMode="relative" rAng="0" ptsTypes="AA">
                                      <p:cBhvr>
                                        <p:cTn id="19" dur="2000" fill="hold"/>
                                        <p:tgtEl>
                                          <p:spTgt spid="135"/>
                                        </p:tgtEl>
                                        <p:attrNameLst>
                                          <p:attrName>ppt_x</p:attrName>
                                          <p:attrName>ppt_y</p:attrName>
                                        </p:attrNameLst>
                                      </p:cBhvr>
                                      <p:rCtr x="2031" y="15000"/>
                                    </p:animMotion>
                                  </p:childTnLst>
                                  <p:subTnLst>
                                    <p:set>
                                      <p:cBhvr override="childStyle">
                                        <p:cTn dur="1" fill="hold" display="0" masterRel="sameClick" afterEffect="1">
                                          <p:stCondLst>
                                            <p:cond evt="end" delay="0">
                                              <p:tn val="18"/>
                                            </p:cond>
                                          </p:stCondLst>
                                        </p:cTn>
                                        <p:tgtEl>
                                          <p:spTgt spid="135"/>
                                        </p:tgtEl>
                                        <p:attrNameLst>
                                          <p:attrName>style.visibility</p:attrName>
                                        </p:attrNameLst>
                                      </p:cBhvr>
                                      <p:to>
                                        <p:strVal val="hidden"/>
                                      </p:to>
                                    </p:set>
                                  </p:subTnLst>
                                </p:cTn>
                              </p:par>
                            </p:childTnLst>
                          </p:cTn>
                        </p:par>
                        <p:par>
                          <p:cTn id="20" fill="hold">
                            <p:stCondLst>
                              <p:cond delay="8000"/>
                            </p:stCondLst>
                            <p:childTnLst>
                              <p:par>
                                <p:cTn id="21" presetID="0" presetClass="path" presetSubtype="0" accel="50000" decel="50000" fill="hold" nodeType="afterEffect">
                                  <p:stCondLst>
                                    <p:cond delay="0"/>
                                  </p:stCondLst>
                                  <p:childTnLst>
                                    <p:animMotion origin="layout" path="M 1.11022E-16 0 L -0.35 0.34444 " pathEditMode="relative" rAng="0" ptsTypes="AA">
                                      <p:cBhvr>
                                        <p:cTn id="22" dur="2000" fill="hold"/>
                                        <p:tgtEl>
                                          <p:spTgt spid="136"/>
                                        </p:tgtEl>
                                        <p:attrNameLst>
                                          <p:attrName>ppt_x</p:attrName>
                                          <p:attrName>ppt_y</p:attrName>
                                        </p:attrNameLst>
                                      </p:cBhvr>
                                      <p:rCtr x="-17500" y="17222"/>
                                    </p:animMotion>
                                  </p:childTnLst>
                                  <p:subTnLst>
                                    <p:set>
                                      <p:cBhvr override="childStyle">
                                        <p:cTn dur="1" fill="hold" display="0" masterRel="sameClick" afterEffect="1">
                                          <p:stCondLst>
                                            <p:cond evt="end" delay="0">
                                              <p:tn val="21"/>
                                            </p:cond>
                                          </p:stCondLst>
                                        </p:cTn>
                                        <p:tgtEl>
                                          <p:spTgt spid="136"/>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ctangle 136"/>
          <p:cNvSpPr/>
          <p:nvPr/>
        </p:nvSpPr>
        <p:spPr>
          <a:xfrm>
            <a:off x="66294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9" name="Rectangle 8"/>
          <p:cNvSpPr/>
          <p:nvPr/>
        </p:nvSpPr>
        <p:spPr>
          <a:xfrm>
            <a:off x="2362200" y="877492"/>
            <a:ext cx="411480" cy="322659"/>
          </a:xfrm>
          <a:prstGeom prst="rect">
            <a:avLst/>
          </a:prstGeom>
          <a:solidFill>
            <a:schemeClr val="accent4"/>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0" name="Rectangle 89"/>
          <p:cNvSpPr/>
          <p:nvPr/>
        </p:nvSpPr>
        <p:spPr>
          <a:xfrm>
            <a:off x="2971800" y="877492"/>
            <a:ext cx="411480" cy="322659"/>
          </a:xfrm>
          <a:prstGeom prst="rect">
            <a:avLst/>
          </a:prstGeom>
          <a:solidFill>
            <a:schemeClr val="accent4"/>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1" name="Rectangle 90"/>
          <p:cNvSpPr/>
          <p:nvPr/>
        </p:nvSpPr>
        <p:spPr>
          <a:xfrm>
            <a:off x="3516948" y="877492"/>
            <a:ext cx="411480" cy="322659"/>
          </a:xfrm>
          <a:prstGeom prst="rect">
            <a:avLst/>
          </a:prstGeom>
          <a:solidFill>
            <a:schemeClr val="accent2"/>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2" name="Rectangle 91"/>
          <p:cNvSpPr/>
          <p:nvPr/>
        </p:nvSpPr>
        <p:spPr>
          <a:xfrm>
            <a:off x="4118338" y="877492"/>
            <a:ext cx="411480" cy="322659"/>
          </a:xfrm>
          <a:prstGeom prst="rect">
            <a:avLst/>
          </a:prstGeom>
          <a:solidFill>
            <a:schemeClr val="accent3"/>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3" name="Rectangle 92"/>
          <p:cNvSpPr/>
          <p:nvPr/>
        </p:nvSpPr>
        <p:spPr>
          <a:xfrm>
            <a:off x="4724400" y="877492"/>
            <a:ext cx="411480" cy="322659"/>
          </a:xfrm>
          <a:prstGeom prst="rect">
            <a:avLst/>
          </a:prstGeom>
          <a:solidFill>
            <a:schemeClr val="accent4"/>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4" name="Rectangle 93"/>
          <p:cNvSpPr/>
          <p:nvPr/>
        </p:nvSpPr>
        <p:spPr>
          <a:xfrm>
            <a:off x="5373688" y="872048"/>
            <a:ext cx="411480" cy="322659"/>
          </a:xfrm>
          <a:prstGeom prst="rect">
            <a:avLst/>
          </a:prstGeom>
          <a:solidFill>
            <a:schemeClr val="accent2"/>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5" name="Rectangle 94"/>
          <p:cNvSpPr/>
          <p:nvPr/>
        </p:nvSpPr>
        <p:spPr>
          <a:xfrm>
            <a:off x="6019800" y="877492"/>
            <a:ext cx="411480" cy="322659"/>
          </a:xfrm>
          <a:prstGeom prst="rect">
            <a:avLst/>
          </a:prstGeom>
          <a:solidFill>
            <a:schemeClr val="accent3"/>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title"/>
          </p:nvPr>
        </p:nvSpPr>
        <p:spPr/>
        <p:txBody>
          <a:bodyPr/>
          <a:lstStyle/>
          <a:p>
            <a:r>
              <a:rPr lang="en-US" dirty="0" smtClean="0"/>
              <a:t>Adding a broker(with broker leveling)</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16</a:t>
            </a:fld>
            <a:endParaRPr lang="en-US" dirty="0"/>
          </a:p>
        </p:txBody>
      </p:sp>
      <p:grpSp>
        <p:nvGrpSpPr>
          <p:cNvPr id="3" name="Group 2"/>
          <p:cNvGrpSpPr/>
          <p:nvPr/>
        </p:nvGrpSpPr>
        <p:grpSpPr>
          <a:xfrm>
            <a:off x="386442" y="1004209"/>
            <a:ext cx="1155700" cy="3280679"/>
            <a:chOff x="1157514" y="1338944"/>
            <a:chExt cx="1155700" cy="4374238"/>
          </a:xfrm>
        </p:grpSpPr>
        <p:sp>
          <p:nvSpPr>
            <p:cNvPr id="19" name="TextBox 18"/>
            <p:cNvSpPr txBox="1"/>
            <p:nvPr/>
          </p:nvSpPr>
          <p:spPr>
            <a:xfrm>
              <a:off x="1161142" y="3229429"/>
              <a:ext cx="1152072" cy="471714"/>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Brokers</a:t>
              </a:r>
            </a:p>
          </p:txBody>
        </p:sp>
        <p:sp>
          <p:nvSpPr>
            <p:cNvPr id="20" name="TextBox 19"/>
            <p:cNvSpPr txBox="1"/>
            <p:nvPr/>
          </p:nvSpPr>
          <p:spPr>
            <a:xfrm>
              <a:off x="1159327" y="5241468"/>
              <a:ext cx="1152072" cy="471714"/>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Consumers</a:t>
              </a:r>
            </a:p>
          </p:txBody>
        </p:sp>
        <p:sp>
          <p:nvSpPr>
            <p:cNvPr id="21" name="TextBox 20"/>
            <p:cNvSpPr txBox="1"/>
            <p:nvPr/>
          </p:nvSpPr>
          <p:spPr>
            <a:xfrm>
              <a:off x="1157514" y="1338944"/>
              <a:ext cx="1152072" cy="471714"/>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Producers</a:t>
              </a:r>
            </a:p>
          </p:txBody>
        </p:sp>
      </p:grpSp>
      <p:sp>
        <p:nvSpPr>
          <p:cNvPr id="30" name="Rectangle 29"/>
          <p:cNvSpPr/>
          <p:nvPr/>
        </p:nvSpPr>
        <p:spPr>
          <a:xfrm>
            <a:off x="23622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2" name="Magnetic Disk 31"/>
          <p:cNvSpPr/>
          <p:nvPr/>
        </p:nvSpPr>
        <p:spPr>
          <a:xfrm>
            <a:off x="29034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1</a:t>
            </a:r>
          </a:p>
        </p:txBody>
      </p:sp>
      <p:sp>
        <p:nvSpPr>
          <p:cNvPr id="33" name="Magnetic Disk 32"/>
          <p:cNvSpPr/>
          <p:nvPr/>
        </p:nvSpPr>
        <p:spPr>
          <a:xfrm>
            <a:off x="24859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a:t>P</a:t>
            </a:r>
            <a:r>
              <a:rPr lang="en-US" sz="800" dirty="0" smtClean="0"/>
              <a:t>0</a:t>
            </a:r>
            <a:endParaRPr lang="en-US" sz="800" dirty="0"/>
          </a:p>
        </p:txBody>
      </p:sp>
      <p:sp>
        <p:nvSpPr>
          <p:cNvPr id="34" name="Magnetic Disk 33"/>
          <p:cNvSpPr/>
          <p:nvPr/>
        </p:nvSpPr>
        <p:spPr>
          <a:xfrm>
            <a:off x="29034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1</a:t>
            </a:r>
          </a:p>
        </p:txBody>
      </p:sp>
      <p:sp>
        <p:nvSpPr>
          <p:cNvPr id="35" name="Magnetic Disk 34"/>
          <p:cNvSpPr/>
          <p:nvPr/>
        </p:nvSpPr>
        <p:spPr>
          <a:xfrm>
            <a:off x="2485939"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a:t>P</a:t>
            </a:r>
            <a:r>
              <a:rPr lang="en-US" sz="800" dirty="0" smtClean="0"/>
              <a:t>0</a:t>
            </a:r>
            <a:endParaRPr lang="en-US" sz="800" dirty="0"/>
          </a:p>
        </p:txBody>
      </p:sp>
      <p:sp>
        <p:nvSpPr>
          <p:cNvPr id="38" name="Magnetic Disk 37"/>
          <p:cNvSpPr/>
          <p:nvPr/>
        </p:nvSpPr>
        <p:spPr>
          <a:xfrm>
            <a:off x="2903452" y="295616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5</a:t>
            </a:r>
          </a:p>
        </p:txBody>
      </p:sp>
      <p:sp>
        <p:nvSpPr>
          <p:cNvPr id="39" name="Magnetic Disk 38"/>
          <p:cNvSpPr/>
          <p:nvPr/>
        </p:nvSpPr>
        <p:spPr>
          <a:xfrm>
            <a:off x="2456161" y="2926396"/>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A</a:t>
            </a:r>
          </a:p>
          <a:p>
            <a:r>
              <a:rPr lang="en-US" sz="800" dirty="0" smtClean="0"/>
              <a:t>P4</a:t>
            </a:r>
          </a:p>
        </p:txBody>
      </p:sp>
      <p:sp>
        <p:nvSpPr>
          <p:cNvPr id="40" name="Magnetic Disk 39"/>
          <p:cNvSpPr/>
          <p:nvPr/>
        </p:nvSpPr>
        <p:spPr>
          <a:xfrm>
            <a:off x="2903452" y="3195478"/>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5</a:t>
            </a:r>
          </a:p>
        </p:txBody>
      </p:sp>
      <p:sp>
        <p:nvSpPr>
          <p:cNvPr id="41" name="Magnetic Disk 40"/>
          <p:cNvSpPr/>
          <p:nvPr/>
        </p:nvSpPr>
        <p:spPr>
          <a:xfrm>
            <a:off x="2479589" y="3195478"/>
            <a:ext cx="3391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4</a:t>
            </a:r>
          </a:p>
        </p:txBody>
      </p:sp>
      <p:sp>
        <p:nvSpPr>
          <p:cNvPr id="43" name="Rectangle 42"/>
          <p:cNvSpPr/>
          <p:nvPr/>
        </p:nvSpPr>
        <p:spPr>
          <a:xfrm>
            <a:off x="34290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44" name="Magnetic Disk 43"/>
          <p:cNvSpPr/>
          <p:nvPr/>
        </p:nvSpPr>
        <p:spPr>
          <a:xfrm>
            <a:off x="39702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P3</a:t>
            </a:r>
            <a:endParaRPr lang="en-US" sz="800" dirty="0"/>
          </a:p>
        </p:txBody>
      </p:sp>
      <p:sp>
        <p:nvSpPr>
          <p:cNvPr id="45" name="Magnetic Disk 44"/>
          <p:cNvSpPr/>
          <p:nvPr/>
        </p:nvSpPr>
        <p:spPr>
          <a:xfrm>
            <a:off x="35527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2</a:t>
            </a:r>
          </a:p>
        </p:txBody>
      </p:sp>
      <p:sp>
        <p:nvSpPr>
          <p:cNvPr id="46" name="Magnetic Disk 45"/>
          <p:cNvSpPr/>
          <p:nvPr/>
        </p:nvSpPr>
        <p:spPr>
          <a:xfrm>
            <a:off x="39702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P3</a:t>
            </a:r>
            <a:endParaRPr lang="en-US" sz="800" dirty="0"/>
          </a:p>
        </p:txBody>
      </p:sp>
      <p:sp>
        <p:nvSpPr>
          <p:cNvPr id="47" name="Magnetic Disk 46"/>
          <p:cNvSpPr/>
          <p:nvPr/>
        </p:nvSpPr>
        <p:spPr>
          <a:xfrm>
            <a:off x="3581403"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P2</a:t>
            </a:r>
            <a:endParaRPr lang="en-US" sz="800" dirty="0"/>
          </a:p>
        </p:txBody>
      </p:sp>
      <p:sp>
        <p:nvSpPr>
          <p:cNvPr id="50" name="Magnetic Disk 49"/>
          <p:cNvSpPr/>
          <p:nvPr/>
        </p:nvSpPr>
        <p:spPr>
          <a:xfrm>
            <a:off x="3970252" y="295616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P7</a:t>
            </a:r>
            <a:endParaRPr lang="en-US" sz="800" dirty="0"/>
          </a:p>
        </p:txBody>
      </p:sp>
      <p:sp>
        <p:nvSpPr>
          <p:cNvPr id="51" name="Magnetic Disk 50"/>
          <p:cNvSpPr/>
          <p:nvPr/>
        </p:nvSpPr>
        <p:spPr>
          <a:xfrm>
            <a:off x="3552739" y="2942036"/>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A</a:t>
            </a:r>
            <a:endParaRPr lang="en-US" sz="800" dirty="0" smtClean="0"/>
          </a:p>
          <a:p>
            <a:r>
              <a:rPr lang="en-US" sz="800" dirty="0" smtClean="0"/>
              <a:t>P</a:t>
            </a:r>
            <a:r>
              <a:rPr lang="en-US" sz="800" dirty="0"/>
              <a:t>6</a:t>
            </a:r>
          </a:p>
        </p:txBody>
      </p:sp>
      <p:sp>
        <p:nvSpPr>
          <p:cNvPr id="52" name="Magnetic Disk 51"/>
          <p:cNvSpPr/>
          <p:nvPr/>
        </p:nvSpPr>
        <p:spPr>
          <a:xfrm>
            <a:off x="3970252" y="3195478"/>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B</a:t>
            </a:r>
            <a:endParaRPr lang="en-US" sz="800" dirty="0" smtClean="0"/>
          </a:p>
          <a:p>
            <a:r>
              <a:rPr lang="en-US" sz="800" dirty="0" smtClean="0"/>
              <a:t>P7</a:t>
            </a:r>
            <a:endParaRPr lang="en-US" sz="800" dirty="0"/>
          </a:p>
        </p:txBody>
      </p:sp>
      <p:sp>
        <p:nvSpPr>
          <p:cNvPr id="53" name="Magnetic Disk 52"/>
          <p:cNvSpPr/>
          <p:nvPr/>
        </p:nvSpPr>
        <p:spPr>
          <a:xfrm>
            <a:off x="3553126" y="3170635"/>
            <a:ext cx="3391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6</a:t>
            </a:r>
          </a:p>
        </p:txBody>
      </p:sp>
      <p:sp>
        <p:nvSpPr>
          <p:cNvPr id="67" name="Rectangle 66"/>
          <p:cNvSpPr/>
          <p:nvPr/>
        </p:nvSpPr>
        <p:spPr>
          <a:xfrm>
            <a:off x="44958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68" name="Magnetic Disk 67"/>
          <p:cNvSpPr/>
          <p:nvPr/>
        </p:nvSpPr>
        <p:spPr>
          <a:xfrm>
            <a:off x="50370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P5</a:t>
            </a:r>
            <a:endParaRPr lang="en-US" sz="800" dirty="0"/>
          </a:p>
        </p:txBody>
      </p:sp>
      <p:sp>
        <p:nvSpPr>
          <p:cNvPr id="69" name="Magnetic Disk 68"/>
          <p:cNvSpPr/>
          <p:nvPr/>
        </p:nvSpPr>
        <p:spPr>
          <a:xfrm>
            <a:off x="46195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4</a:t>
            </a:r>
          </a:p>
        </p:txBody>
      </p:sp>
      <p:sp>
        <p:nvSpPr>
          <p:cNvPr id="70" name="Magnetic Disk 69"/>
          <p:cNvSpPr/>
          <p:nvPr/>
        </p:nvSpPr>
        <p:spPr>
          <a:xfrm>
            <a:off x="50370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P5</a:t>
            </a:r>
            <a:endParaRPr lang="en-US" sz="800" dirty="0"/>
          </a:p>
        </p:txBody>
      </p:sp>
      <p:sp>
        <p:nvSpPr>
          <p:cNvPr id="71" name="Magnetic Disk 70"/>
          <p:cNvSpPr/>
          <p:nvPr/>
        </p:nvSpPr>
        <p:spPr>
          <a:xfrm>
            <a:off x="4619539"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P4</a:t>
            </a:r>
            <a:endParaRPr lang="en-US" sz="800" dirty="0"/>
          </a:p>
        </p:txBody>
      </p:sp>
      <p:sp>
        <p:nvSpPr>
          <p:cNvPr id="72" name="Magnetic Disk 71"/>
          <p:cNvSpPr/>
          <p:nvPr/>
        </p:nvSpPr>
        <p:spPr>
          <a:xfrm>
            <a:off x="5037052" y="2729944"/>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A</a:t>
            </a:r>
            <a:endParaRPr lang="en-US" sz="800" dirty="0" smtClean="0"/>
          </a:p>
          <a:p>
            <a:r>
              <a:rPr lang="en-US" sz="800" dirty="0" smtClean="0"/>
              <a:t>P1</a:t>
            </a:r>
            <a:endParaRPr lang="en-US" sz="800" dirty="0"/>
          </a:p>
        </p:txBody>
      </p:sp>
      <p:sp>
        <p:nvSpPr>
          <p:cNvPr id="73" name="Magnetic Disk 72"/>
          <p:cNvSpPr/>
          <p:nvPr/>
        </p:nvSpPr>
        <p:spPr>
          <a:xfrm>
            <a:off x="4619539" y="272672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P0</a:t>
            </a:r>
          </a:p>
        </p:txBody>
      </p:sp>
      <p:sp>
        <p:nvSpPr>
          <p:cNvPr id="74" name="Magnetic Disk 73"/>
          <p:cNvSpPr/>
          <p:nvPr/>
        </p:nvSpPr>
        <p:spPr>
          <a:xfrm>
            <a:off x="5037052" y="2956162"/>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1</a:t>
            </a:r>
          </a:p>
        </p:txBody>
      </p:sp>
      <p:sp>
        <p:nvSpPr>
          <p:cNvPr id="75" name="Magnetic Disk 74"/>
          <p:cNvSpPr/>
          <p:nvPr/>
        </p:nvSpPr>
        <p:spPr>
          <a:xfrm>
            <a:off x="4619539" y="2942036"/>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B</a:t>
            </a:r>
            <a:endParaRPr lang="en-US" sz="800" dirty="0" smtClean="0"/>
          </a:p>
          <a:p>
            <a:r>
              <a:rPr lang="en-US" sz="800" dirty="0" smtClean="0"/>
              <a:t>P0</a:t>
            </a:r>
            <a:endParaRPr lang="en-US" sz="800" dirty="0"/>
          </a:p>
        </p:txBody>
      </p:sp>
      <p:sp>
        <p:nvSpPr>
          <p:cNvPr id="79" name="Rectangle 78"/>
          <p:cNvSpPr/>
          <p:nvPr/>
        </p:nvSpPr>
        <p:spPr>
          <a:xfrm>
            <a:off x="55626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80" name="Magnetic Disk 79"/>
          <p:cNvSpPr/>
          <p:nvPr/>
        </p:nvSpPr>
        <p:spPr>
          <a:xfrm>
            <a:off x="61038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P7</a:t>
            </a:r>
            <a:endParaRPr lang="en-US" sz="800" dirty="0"/>
          </a:p>
        </p:txBody>
      </p:sp>
      <p:sp>
        <p:nvSpPr>
          <p:cNvPr id="81" name="Magnetic Disk 80"/>
          <p:cNvSpPr/>
          <p:nvPr/>
        </p:nvSpPr>
        <p:spPr>
          <a:xfrm>
            <a:off x="56863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6</a:t>
            </a:r>
          </a:p>
        </p:txBody>
      </p:sp>
      <p:sp>
        <p:nvSpPr>
          <p:cNvPr id="82" name="Magnetic Disk 81"/>
          <p:cNvSpPr/>
          <p:nvPr/>
        </p:nvSpPr>
        <p:spPr>
          <a:xfrm>
            <a:off x="61038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P7</a:t>
            </a:r>
            <a:endParaRPr lang="en-US" sz="800" dirty="0"/>
          </a:p>
        </p:txBody>
      </p:sp>
      <p:sp>
        <p:nvSpPr>
          <p:cNvPr id="83" name="Magnetic Disk 82"/>
          <p:cNvSpPr/>
          <p:nvPr/>
        </p:nvSpPr>
        <p:spPr>
          <a:xfrm>
            <a:off x="5686339"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P6</a:t>
            </a:r>
            <a:endParaRPr lang="en-US" sz="800" dirty="0"/>
          </a:p>
        </p:txBody>
      </p:sp>
      <p:sp>
        <p:nvSpPr>
          <p:cNvPr id="84" name="Magnetic Disk 83"/>
          <p:cNvSpPr/>
          <p:nvPr/>
        </p:nvSpPr>
        <p:spPr>
          <a:xfrm>
            <a:off x="6103852" y="2729944"/>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P3</a:t>
            </a:r>
          </a:p>
        </p:txBody>
      </p:sp>
      <p:sp>
        <p:nvSpPr>
          <p:cNvPr id="85" name="Magnetic Disk 84"/>
          <p:cNvSpPr/>
          <p:nvPr/>
        </p:nvSpPr>
        <p:spPr>
          <a:xfrm>
            <a:off x="5686339" y="272672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P2</a:t>
            </a:r>
            <a:endParaRPr lang="en-US" sz="800" dirty="0"/>
          </a:p>
        </p:txBody>
      </p:sp>
      <p:sp>
        <p:nvSpPr>
          <p:cNvPr id="86" name="Magnetic Disk 85"/>
          <p:cNvSpPr/>
          <p:nvPr/>
        </p:nvSpPr>
        <p:spPr>
          <a:xfrm>
            <a:off x="6103852" y="2956162"/>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P3</a:t>
            </a:r>
            <a:endParaRPr lang="en-US" sz="800" dirty="0"/>
          </a:p>
        </p:txBody>
      </p:sp>
      <p:sp>
        <p:nvSpPr>
          <p:cNvPr id="87" name="Magnetic Disk 86"/>
          <p:cNvSpPr/>
          <p:nvPr/>
        </p:nvSpPr>
        <p:spPr>
          <a:xfrm>
            <a:off x="5686339" y="2942036"/>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B</a:t>
            </a:r>
            <a:endParaRPr lang="en-US" sz="800" dirty="0" smtClean="0"/>
          </a:p>
          <a:p>
            <a:r>
              <a:rPr lang="en-US" sz="800" dirty="0" smtClean="0"/>
              <a:t>P</a:t>
            </a:r>
            <a:r>
              <a:rPr lang="en-US" sz="800" dirty="0"/>
              <a:t>2</a:t>
            </a:r>
          </a:p>
        </p:txBody>
      </p:sp>
      <p:sp>
        <p:nvSpPr>
          <p:cNvPr id="36" name="Magnetic Disk 35"/>
          <p:cNvSpPr/>
          <p:nvPr/>
        </p:nvSpPr>
        <p:spPr>
          <a:xfrm>
            <a:off x="2903452" y="2729944"/>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1</a:t>
            </a:r>
          </a:p>
        </p:txBody>
      </p:sp>
      <p:sp>
        <p:nvSpPr>
          <p:cNvPr id="37" name="Magnetic Disk 36"/>
          <p:cNvSpPr/>
          <p:nvPr/>
        </p:nvSpPr>
        <p:spPr>
          <a:xfrm>
            <a:off x="2485939" y="2726722"/>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a:t>P</a:t>
            </a:r>
            <a:r>
              <a:rPr lang="en-US" sz="800" dirty="0" smtClean="0"/>
              <a:t>0</a:t>
            </a:r>
            <a:endParaRPr lang="en-US" sz="800" dirty="0"/>
          </a:p>
        </p:txBody>
      </p:sp>
      <p:sp>
        <p:nvSpPr>
          <p:cNvPr id="48" name="Magnetic Disk 47"/>
          <p:cNvSpPr/>
          <p:nvPr/>
        </p:nvSpPr>
        <p:spPr>
          <a:xfrm>
            <a:off x="3970252" y="2729944"/>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P3</a:t>
            </a:r>
            <a:endParaRPr lang="en-US" sz="800" dirty="0"/>
          </a:p>
        </p:txBody>
      </p:sp>
      <p:sp>
        <p:nvSpPr>
          <p:cNvPr id="49" name="Magnetic Disk 48"/>
          <p:cNvSpPr/>
          <p:nvPr/>
        </p:nvSpPr>
        <p:spPr>
          <a:xfrm>
            <a:off x="3552739" y="2726722"/>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2</a:t>
            </a:r>
          </a:p>
        </p:txBody>
      </p:sp>
      <p:sp>
        <p:nvSpPr>
          <p:cNvPr id="76" name="Magnetic Disk 75"/>
          <p:cNvSpPr/>
          <p:nvPr/>
        </p:nvSpPr>
        <p:spPr>
          <a:xfrm>
            <a:off x="5037052" y="3195478"/>
            <a:ext cx="3264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1</a:t>
            </a:r>
          </a:p>
        </p:txBody>
      </p:sp>
      <p:sp>
        <p:nvSpPr>
          <p:cNvPr id="77" name="Magnetic Disk 76"/>
          <p:cNvSpPr/>
          <p:nvPr/>
        </p:nvSpPr>
        <p:spPr>
          <a:xfrm>
            <a:off x="4613189" y="3195478"/>
            <a:ext cx="3391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a:t>P</a:t>
            </a:r>
            <a:r>
              <a:rPr lang="en-US" sz="800" dirty="0" smtClean="0"/>
              <a:t>0</a:t>
            </a:r>
            <a:endParaRPr lang="en-US" sz="800" dirty="0"/>
          </a:p>
        </p:txBody>
      </p:sp>
      <p:sp>
        <p:nvSpPr>
          <p:cNvPr id="88" name="Magnetic Disk 87"/>
          <p:cNvSpPr/>
          <p:nvPr/>
        </p:nvSpPr>
        <p:spPr>
          <a:xfrm>
            <a:off x="6103852" y="3195478"/>
            <a:ext cx="3264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P3</a:t>
            </a:r>
            <a:endParaRPr lang="en-US" sz="800" dirty="0"/>
          </a:p>
        </p:txBody>
      </p:sp>
      <p:sp>
        <p:nvSpPr>
          <p:cNvPr id="89" name="Magnetic Disk 88"/>
          <p:cNvSpPr/>
          <p:nvPr/>
        </p:nvSpPr>
        <p:spPr>
          <a:xfrm>
            <a:off x="5679989" y="3195478"/>
            <a:ext cx="3391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2</a:t>
            </a:r>
          </a:p>
        </p:txBody>
      </p:sp>
      <p:sp>
        <p:nvSpPr>
          <p:cNvPr id="96" name="Oval 95"/>
          <p:cNvSpPr/>
          <p:nvPr/>
        </p:nvSpPr>
        <p:spPr>
          <a:xfrm>
            <a:off x="2215878"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7" name="Oval 96"/>
          <p:cNvSpPr/>
          <p:nvPr/>
        </p:nvSpPr>
        <p:spPr>
          <a:xfrm>
            <a:off x="2920774"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8" name="Oval 97"/>
          <p:cNvSpPr/>
          <p:nvPr/>
        </p:nvSpPr>
        <p:spPr>
          <a:xfrm>
            <a:off x="3688217"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9" name="Oval 98"/>
          <p:cNvSpPr/>
          <p:nvPr/>
        </p:nvSpPr>
        <p:spPr>
          <a:xfrm>
            <a:off x="4311378"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0" name="Oval 99"/>
          <p:cNvSpPr/>
          <p:nvPr/>
        </p:nvSpPr>
        <p:spPr>
          <a:xfrm>
            <a:off x="5029200"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1" name="Oval 100"/>
          <p:cNvSpPr/>
          <p:nvPr/>
        </p:nvSpPr>
        <p:spPr>
          <a:xfrm>
            <a:off x="5943600"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2" name="Oval 101"/>
          <p:cNvSpPr/>
          <p:nvPr/>
        </p:nvSpPr>
        <p:spPr>
          <a:xfrm>
            <a:off x="6705600"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87552011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3.33333E-6 -1.48148E-6 L 0.41458 -0.09467 " pathEditMode="relative" rAng="0" ptsTypes="AA">
                                      <p:cBhvr>
                                        <p:cTn id="6" dur="2000" fill="hold"/>
                                        <p:tgtEl>
                                          <p:spTgt spid="36"/>
                                        </p:tgtEl>
                                        <p:attrNameLst>
                                          <p:attrName>ppt_x</p:attrName>
                                          <p:attrName>ppt_y</p:attrName>
                                        </p:attrNameLst>
                                      </p:cBhvr>
                                      <p:rCtr x="20729" y="-4745"/>
                                    </p:animMotion>
                                  </p:childTnLst>
                                </p:cTn>
                              </p:par>
                            </p:childTnLst>
                          </p:cTn>
                        </p:par>
                        <p:par>
                          <p:cTn id="7" fill="hold">
                            <p:stCondLst>
                              <p:cond delay="2000"/>
                            </p:stCondLst>
                            <p:childTnLst>
                              <p:par>
                                <p:cTn id="8" presetID="0" presetClass="path" presetSubtype="0" accel="50000" decel="50000" fill="hold" grpId="0" nodeType="afterEffect">
                                  <p:stCondLst>
                                    <p:cond delay="0"/>
                                  </p:stCondLst>
                                  <p:childTnLst>
                                    <p:animMotion origin="layout" path="M -3.33333E-6 -1.48148E-6 L 0.34792 -0.09467 " pathEditMode="relative" rAng="0" ptsTypes="AA">
                                      <p:cBhvr>
                                        <p:cTn id="9" dur="2000" fill="hold"/>
                                        <p:tgtEl>
                                          <p:spTgt spid="48"/>
                                        </p:tgtEl>
                                        <p:attrNameLst>
                                          <p:attrName>ppt_x</p:attrName>
                                          <p:attrName>ppt_y</p:attrName>
                                        </p:attrNameLst>
                                      </p:cBhvr>
                                      <p:rCtr x="17396" y="-4745"/>
                                    </p:animMotion>
                                  </p:childTnLst>
                                </p:cTn>
                              </p:par>
                            </p:childTnLst>
                          </p:cTn>
                        </p:par>
                        <p:par>
                          <p:cTn id="10" fill="hold">
                            <p:stCondLst>
                              <p:cond delay="4000"/>
                            </p:stCondLst>
                            <p:childTnLst>
                              <p:par>
                                <p:cTn id="11" presetID="0" presetClass="path" presetSubtype="0" accel="50000" decel="50000" fill="hold" grpId="0" nodeType="afterEffect">
                                  <p:stCondLst>
                                    <p:cond delay="0"/>
                                  </p:stCondLst>
                                  <p:childTnLst>
                                    <p:animMotion origin="layout" path="M 1.11022E-16 -1.85185E-6 L 0.18125 -0.00185 " pathEditMode="relative" rAng="0" ptsTypes="AA">
                                      <p:cBhvr>
                                        <p:cTn id="12" dur="2000" fill="hold"/>
                                        <p:tgtEl>
                                          <p:spTgt spid="70"/>
                                        </p:tgtEl>
                                        <p:attrNameLst>
                                          <p:attrName>ppt_x</p:attrName>
                                          <p:attrName>ppt_y</p:attrName>
                                        </p:attrNameLst>
                                      </p:cBhvr>
                                      <p:rCtr x="9063" y="-93"/>
                                    </p:animMotion>
                                  </p:childTnLst>
                                </p:cTn>
                              </p:par>
                            </p:childTnLst>
                          </p:cTn>
                        </p:par>
                        <p:par>
                          <p:cTn id="13" fill="hold">
                            <p:stCondLst>
                              <p:cond delay="6000"/>
                            </p:stCondLst>
                            <p:childTnLst>
                              <p:par>
                                <p:cTn id="14" presetID="0" presetClass="path" presetSubtype="0" accel="50000" decel="50000" fill="hold" grpId="0" nodeType="afterEffect">
                                  <p:stCondLst>
                                    <p:cond delay="0"/>
                                  </p:stCondLst>
                                  <p:childTnLst>
                                    <p:animMotion origin="layout" path="M 3.33333E-6 -1.85185E-6 L 0.11458 -0.00185 " pathEditMode="relative" rAng="0" ptsTypes="AA">
                                      <p:cBhvr>
                                        <p:cTn id="15" dur="2000" fill="hold"/>
                                        <p:tgtEl>
                                          <p:spTgt spid="82"/>
                                        </p:tgtEl>
                                        <p:attrNameLst>
                                          <p:attrName>ppt_x</p:attrName>
                                          <p:attrName>ppt_y</p:attrName>
                                        </p:attrNameLst>
                                      </p:cBhvr>
                                      <p:rCtr x="5729" y="-93"/>
                                    </p:animMotion>
                                  </p:childTnLst>
                                </p:cTn>
                              </p:par>
                            </p:childTnLst>
                          </p:cTn>
                        </p:par>
                        <p:par>
                          <p:cTn id="16" fill="hold">
                            <p:stCondLst>
                              <p:cond delay="8000"/>
                            </p:stCondLst>
                            <p:childTnLst>
                              <p:par>
                                <p:cTn id="17" presetID="0" presetClass="path" presetSubtype="0" accel="50000" decel="50000" fill="hold" grpId="0" nodeType="afterEffect">
                                  <p:stCondLst>
                                    <p:cond delay="0"/>
                                  </p:stCondLst>
                                  <p:childTnLst>
                                    <p:animMotion origin="layout" path="M -2.77778E-7 2.96296E-6 L 0.22691 0.00602 " pathEditMode="relative" rAng="0" ptsTypes="AA">
                                      <p:cBhvr>
                                        <p:cTn id="18" dur="2000" fill="hold"/>
                                        <p:tgtEl>
                                          <p:spTgt spid="73"/>
                                        </p:tgtEl>
                                        <p:attrNameLst>
                                          <p:attrName>ppt_x</p:attrName>
                                          <p:attrName>ppt_y</p:attrName>
                                        </p:attrNameLst>
                                      </p:cBhvr>
                                      <p:rCtr x="11337" y="301"/>
                                    </p:animMotion>
                                  </p:childTnLst>
                                </p:cTn>
                              </p:par>
                            </p:childTnLst>
                          </p:cTn>
                        </p:par>
                        <p:par>
                          <p:cTn id="19" fill="hold">
                            <p:stCondLst>
                              <p:cond delay="10000"/>
                            </p:stCondLst>
                            <p:childTnLst>
                              <p:par>
                                <p:cTn id="20" presetID="0" presetClass="path" presetSubtype="0" accel="50000" decel="50000" fill="hold" grpId="0" nodeType="afterEffect">
                                  <p:stCondLst>
                                    <p:cond delay="0"/>
                                  </p:stCondLst>
                                  <p:childTnLst>
                                    <p:animMotion origin="layout" path="M 3.05556E-6 2.96296E-6 L 0.16024 0.00602 " pathEditMode="relative" rAng="0" ptsTypes="AA">
                                      <p:cBhvr>
                                        <p:cTn id="21" dur="2000" fill="hold"/>
                                        <p:tgtEl>
                                          <p:spTgt spid="85"/>
                                        </p:tgtEl>
                                        <p:attrNameLst>
                                          <p:attrName>ppt_x</p:attrName>
                                          <p:attrName>ppt_y</p:attrName>
                                        </p:attrNameLst>
                                      </p:cBhvr>
                                      <p:rCtr x="8003" y="30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3" grpId="0" animBg="1"/>
      <p:bldP spid="82" grpId="0" animBg="1"/>
      <p:bldP spid="85" grpId="0" animBg="1"/>
      <p:bldP spid="36" grpId="0" animBg="1"/>
      <p:bldP spid="4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Logs vs. Metrics</a:t>
            </a:r>
            <a:endParaRPr lang="en-US" dirty="0"/>
          </a:p>
        </p:txBody>
      </p:sp>
      <p:sp>
        <p:nvSpPr>
          <p:cNvPr id="5" name="Content Placeholder 4"/>
          <p:cNvSpPr>
            <a:spLocks noGrp="1"/>
          </p:cNvSpPr>
          <p:nvPr>
            <p:ph idx="1"/>
          </p:nvPr>
        </p:nvSpPr>
        <p:spPr/>
        <p:txBody>
          <a:bodyPr/>
          <a:lstStyle/>
          <a:p>
            <a:r>
              <a:rPr lang="en-US" dirty="0" smtClean="0"/>
              <a:t>Logging data killed the metrics cluster</a:t>
            </a:r>
            <a:endParaRPr lang="en-US" dirty="0"/>
          </a:p>
        </p:txBody>
      </p:sp>
      <p:sp>
        <p:nvSpPr>
          <p:cNvPr id="2" name="Slide Number Placeholder 1"/>
          <p:cNvSpPr>
            <a:spLocks noGrp="1"/>
          </p:cNvSpPr>
          <p:nvPr>
            <p:ph type="sldNum" sz="quarter" idx="10"/>
          </p:nvPr>
        </p:nvSpPr>
        <p:spPr/>
        <p:txBody>
          <a:bodyPr/>
          <a:lstStyle/>
          <a:p>
            <a:fld id="{75897B0D-BA2C-2244-86F3-025175B80EAC}" type="slidenum">
              <a:rPr lang="en-US" smtClean="0"/>
              <a:pPr/>
              <a:t>17</a:t>
            </a:fld>
            <a:endParaRPr lang="en-US" dirty="0"/>
          </a:p>
        </p:txBody>
      </p:sp>
      <p:pic>
        <p:nvPicPr>
          <p:cNvPr id="4" name="Picture 3"/>
          <p:cNvPicPr>
            <a:picLocks noChangeAspect="1"/>
          </p:cNvPicPr>
          <p:nvPr/>
        </p:nvPicPr>
        <p:blipFill>
          <a:blip r:embed="rId3"/>
          <a:stretch>
            <a:fillRect/>
          </a:stretch>
        </p:blipFill>
        <p:spPr>
          <a:xfrm>
            <a:off x="6220206" y="-457242"/>
            <a:ext cx="7620000" cy="2882900"/>
          </a:xfrm>
          <a:prstGeom prst="rect">
            <a:avLst/>
          </a:prstGeom>
        </p:spPr>
      </p:pic>
      <p:pic>
        <p:nvPicPr>
          <p:cNvPr id="6" name="Picture 5"/>
          <p:cNvPicPr>
            <a:picLocks noChangeAspect="1"/>
          </p:cNvPicPr>
          <p:nvPr/>
        </p:nvPicPr>
        <p:blipFill>
          <a:blip r:embed="rId4"/>
          <a:stretch>
            <a:fillRect/>
          </a:stretch>
        </p:blipFill>
        <p:spPr>
          <a:xfrm>
            <a:off x="2605607" y="1732797"/>
            <a:ext cx="1563038" cy="2990998"/>
          </a:xfrm>
          <a:prstGeom prst="rect">
            <a:avLst/>
          </a:prstGeom>
        </p:spPr>
      </p:pic>
      <p:pic>
        <p:nvPicPr>
          <p:cNvPr id="7" name="Picture 6"/>
          <p:cNvPicPr>
            <a:picLocks noChangeAspect="1"/>
          </p:cNvPicPr>
          <p:nvPr/>
        </p:nvPicPr>
        <p:blipFill>
          <a:blip r:embed="rId4"/>
          <a:stretch>
            <a:fillRect/>
          </a:stretch>
        </p:blipFill>
        <p:spPr>
          <a:xfrm>
            <a:off x="1013185" y="1778381"/>
            <a:ext cx="1563038" cy="2990998"/>
          </a:xfrm>
          <a:prstGeom prst="rect">
            <a:avLst/>
          </a:prstGeom>
        </p:spPr>
      </p:pic>
      <p:pic>
        <p:nvPicPr>
          <p:cNvPr id="8" name="Picture 7"/>
          <p:cNvPicPr>
            <a:picLocks noChangeAspect="1"/>
          </p:cNvPicPr>
          <p:nvPr/>
        </p:nvPicPr>
        <p:blipFill>
          <a:blip r:embed="rId4"/>
          <a:stretch>
            <a:fillRect/>
          </a:stretch>
        </p:blipFill>
        <p:spPr>
          <a:xfrm>
            <a:off x="4216058" y="1820185"/>
            <a:ext cx="1563038" cy="2990998"/>
          </a:xfrm>
          <a:prstGeom prst="rect">
            <a:avLst/>
          </a:prstGeom>
        </p:spPr>
      </p:pic>
    </p:spTree>
    <p:extLst>
      <p:ext uri="{BB962C8B-B14F-4D97-AF65-F5344CB8AC3E}">
        <p14:creationId xmlns:p14="http://schemas.microsoft.com/office/powerpoint/2010/main" val="27566675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0" presetClass="path" presetSubtype="0" accel="50000" decel="50000" fill="hold" nodeType="withEffect">
                                  <p:stCondLst>
                                    <p:cond delay="0"/>
                                  </p:stCondLst>
                                  <p:childTnLst>
                                    <p:animMotion origin="layout" path="M 3.41324E-6 4.62774E-6 L -0.64791 0.41334 " pathEditMode="relative" rAng="0" ptsTypes="AA">
                                      <p:cBhvr>
                                        <p:cTn id="10" dur="2000" fill="hold"/>
                                        <p:tgtEl>
                                          <p:spTgt spid="4"/>
                                        </p:tgtEl>
                                        <p:attrNameLst>
                                          <p:attrName>ppt_x</p:attrName>
                                          <p:attrName>ppt_y</p:attrName>
                                        </p:attrNameLst>
                                      </p:cBhvr>
                                      <p:rCtr x="-32395" y="20667"/>
                                    </p:animMotion>
                                  </p:childTnLst>
                                </p:cTn>
                              </p:par>
                              <p:par>
                                <p:cTn id="11" presetID="25" presetClass="exit" presetSubtype="0" fill="hold" nodeType="withEffect">
                                  <p:stCondLst>
                                    <p:cond delay="1000"/>
                                  </p:stCondLst>
                                  <p:childTnLst>
                                    <p:animEffect transition="out" filter="fade">
                                      <p:cBhvr>
                                        <p:cTn id="12" dur="1000" accel="50000">
                                          <p:stCondLst>
                                            <p:cond delay="0"/>
                                          </p:stCondLst>
                                        </p:cTn>
                                        <p:tgtEl>
                                          <p:spTgt spid="6"/>
                                        </p:tgtEl>
                                      </p:cBhvr>
                                    </p:animEffect>
                                    <p:anim calcmode="lin" valueType="num">
                                      <p:cBhvr>
                                        <p:cTn id="13" dur="500" accel="50000">
                                          <p:stCondLst>
                                            <p:cond delay="0"/>
                                          </p:stCondLst>
                                        </p:cTn>
                                        <p:tgtEl>
                                          <p:spTgt spid="6"/>
                                        </p:tgtEl>
                                        <p:attrNameLst>
                                          <p:attrName>ppt_y</p:attrName>
                                        </p:attrNameLst>
                                      </p:cBhvr>
                                      <p:tavLst>
                                        <p:tav tm="0">
                                          <p:val>
                                            <p:strVal val="ppt_y"/>
                                          </p:val>
                                        </p:tav>
                                        <p:tav tm="100000">
                                          <p:val>
                                            <p:strVal val="ppt_y+.1"/>
                                          </p:val>
                                        </p:tav>
                                      </p:tavLst>
                                    </p:anim>
                                    <p:anim calcmode="lin" valueType="num">
                                      <p:cBhvr>
                                        <p:cTn id="14" dur="500" decel="50000">
                                          <p:stCondLst>
                                            <p:cond delay="500"/>
                                          </p:stCondLst>
                                        </p:cTn>
                                        <p:tgtEl>
                                          <p:spTgt spid="6"/>
                                        </p:tgtEl>
                                        <p:attrNameLst>
                                          <p:attrName>ppt_y</p:attrName>
                                        </p:attrNameLst>
                                      </p:cBhvr>
                                      <p:tavLst>
                                        <p:tav tm="0">
                                          <p:val>
                                            <p:strVal val="ppt_y"/>
                                          </p:val>
                                        </p:tav>
                                        <p:tav tm="100000">
                                          <p:val>
                                            <p:strVal val="ppt_y-.1"/>
                                          </p:val>
                                        </p:tav>
                                      </p:tavLst>
                                    </p:anim>
                                    <p:anim calcmode="lin" valueType="num">
                                      <p:cBhvr>
                                        <p:cTn id="15" dur="500" accel="50000">
                                          <p:stCondLst>
                                            <p:cond delay="500"/>
                                          </p:stCondLst>
                                        </p:cTn>
                                        <p:tgtEl>
                                          <p:spTgt spid="6"/>
                                        </p:tgtEl>
                                        <p:attrNameLst>
                                          <p:attrName>ppt_x</p:attrName>
                                        </p:attrNameLst>
                                      </p:cBhvr>
                                      <p:tavLst>
                                        <p:tav tm="0">
                                          <p:val>
                                            <p:strVal val="ppt_x"/>
                                          </p:val>
                                        </p:tav>
                                        <p:tav tm="100000">
                                          <p:val>
                                            <p:strVal val="ppt_x+.4"/>
                                          </p:val>
                                        </p:tav>
                                      </p:tavLst>
                                    </p:anim>
                                    <p:anim calcmode="lin" valueType="num">
                                      <p:cBhvr>
                                        <p:cTn id="16" dur="1000"/>
                                        <p:tgtEl>
                                          <p:spTgt spid="6"/>
                                        </p:tgtEl>
                                        <p:attrNameLst>
                                          <p:attrName>ppt_h</p:attrName>
                                        </p:attrNameLst>
                                      </p:cBhvr>
                                      <p:tavLst>
                                        <p:tav tm="0">
                                          <p:val>
                                            <p:strVal val="ppt_h"/>
                                          </p:val>
                                        </p:tav>
                                        <p:tav tm="100000">
                                          <p:val>
                                            <p:strVal val="ppt_h"/>
                                          </p:val>
                                        </p:tav>
                                      </p:tavLst>
                                    </p:anim>
                                    <p:anim calcmode="lin" valueType="num">
                                      <p:cBhvr>
                                        <p:cTn id="17" dur="500" accel="50000">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18" dur="500" decel="50000">
                                          <p:stCondLst>
                                            <p:cond delay="500"/>
                                          </p:stCondLst>
                                        </p:cTn>
                                        <p:tgtEl>
                                          <p:spTgt spid="6"/>
                                        </p:tgtEl>
                                        <p:attrNameLst>
                                          <p:attrName>ppt_w</p:attrName>
                                        </p:attrNameLst>
                                      </p:cBhvr>
                                      <p:tavLst>
                                        <p:tav tm="0">
                                          <p:val>
                                            <p:strVal val="ppt_w"/>
                                          </p:val>
                                        </p:tav>
                                        <p:tav tm="100000">
                                          <p:val>
                                            <p:strVal val="ppt_w/.05"/>
                                          </p:val>
                                        </p:tav>
                                      </p:tavLst>
                                    </p:anim>
                                    <p:anim calcmode="lin" valueType="num">
                                      <p:cBhvr>
                                        <p:cTn id="19" dur="500" accel="50000">
                                          <p:stCondLst>
                                            <p:cond delay="500"/>
                                          </p:stCondLst>
                                        </p:cTn>
                                        <p:tgtEl>
                                          <p:spTgt spid="6"/>
                                        </p:tgtEl>
                                        <p:attrNameLst>
                                          <p:attrName>style.rotation</p:attrName>
                                        </p:attrNameLst>
                                      </p:cBhvr>
                                      <p:tavLst>
                                        <p:tav tm="0">
                                          <p:val>
                                            <p:fltVal val="0"/>
                                          </p:val>
                                        </p:tav>
                                        <p:tav tm="100000">
                                          <p:val>
                                            <p:fltVal val="-90"/>
                                          </p:val>
                                        </p:tav>
                                      </p:tavLst>
                                    </p:anim>
                                    <p:set>
                                      <p:cBhvr>
                                        <p:cTn id="20" dur="1" fill="hold">
                                          <p:stCondLst>
                                            <p:cond delay="999"/>
                                          </p:stCondLst>
                                        </p:cTn>
                                        <p:tgtEl>
                                          <p:spTgt spid="6"/>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25" presetClass="exit" presetSubtype="0" fill="hold" nodeType="withEffect">
                                  <p:stCondLst>
                                    <p:cond delay="1000"/>
                                  </p:stCondLst>
                                  <p:childTnLst>
                                    <p:animEffect transition="out" filter="fade">
                                      <p:cBhvr>
                                        <p:cTn id="24" dur="1000" accel="50000">
                                          <p:stCondLst>
                                            <p:cond delay="0"/>
                                          </p:stCondLst>
                                        </p:cTn>
                                        <p:tgtEl>
                                          <p:spTgt spid="7"/>
                                        </p:tgtEl>
                                      </p:cBhvr>
                                    </p:animEffect>
                                    <p:anim calcmode="lin" valueType="num">
                                      <p:cBhvr>
                                        <p:cTn id="25" dur="500" accel="50000">
                                          <p:stCondLst>
                                            <p:cond delay="0"/>
                                          </p:stCondLst>
                                        </p:cTn>
                                        <p:tgtEl>
                                          <p:spTgt spid="7"/>
                                        </p:tgtEl>
                                        <p:attrNameLst>
                                          <p:attrName>ppt_y</p:attrName>
                                        </p:attrNameLst>
                                      </p:cBhvr>
                                      <p:tavLst>
                                        <p:tav tm="0">
                                          <p:val>
                                            <p:strVal val="ppt_y"/>
                                          </p:val>
                                        </p:tav>
                                        <p:tav tm="100000">
                                          <p:val>
                                            <p:strVal val="ppt_y+.1"/>
                                          </p:val>
                                        </p:tav>
                                      </p:tavLst>
                                    </p:anim>
                                    <p:anim calcmode="lin" valueType="num">
                                      <p:cBhvr>
                                        <p:cTn id="26" dur="500" decel="50000">
                                          <p:stCondLst>
                                            <p:cond delay="500"/>
                                          </p:stCondLst>
                                        </p:cTn>
                                        <p:tgtEl>
                                          <p:spTgt spid="7"/>
                                        </p:tgtEl>
                                        <p:attrNameLst>
                                          <p:attrName>ppt_y</p:attrName>
                                        </p:attrNameLst>
                                      </p:cBhvr>
                                      <p:tavLst>
                                        <p:tav tm="0">
                                          <p:val>
                                            <p:strVal val="ppt_y"/>
                                          </p:val>
                                        </p:tav>
                                        <p:tav tm="100000">
                                          <p:val>
                                            <p:strVal val="ppt_y-.1"/>
                                          </p:val>
                                        </p:tav>
                                      </p:tavLst>
                                    </p:anim>
                                    <p:anim calcmode="lin" valueType="num">
                                      <p:cBhvr>
                                        <p:cTn id="27" dur="500" accel="50000">
                                          <p:stCondLst>
                                            <p:cond delay="500"/>
                                          </p:stCondLst>
                                        </p:cTn>
                                        <p:tgtEl>
                                          <p:spTgt spid="7"/>
                                        </p:tgtEl>
                                        <p:attrNameLst>
                                          <p:attrName>ppt_x</p:attrName>
                                        </p:attrNameLst>
                                      </p:cBhvr>
                                      <p:tavLst>
                                        <p:tav tm="0">
                                          <p:val>
                                            <p:strVal val="ppt_x"/>
                                          </p:val>
                                        </p:tav>
                                        <p:tav tm="100000">
                                          <p:val>
                                            <p:strVal val="ppt_x+.4"/>
                                          </p:val>
                                        </p:tav>
                                      </p:tavLst>
                                    </p:anim>
                                    <p:anim calcmode="lin" valueType="num">
                                      <p:cBhvr>
                                        <p:cTn id="28" dur="1000"/>
                                        <p:tgtEl>
                                          <p:spTgt spid="7"/>
                                        </p:tgtEl>
                                        <p:attrNameLst>
                                          <p:attrName>ppt_h</p:attrName>
                                        </p:attrNameLst>
                                      </p:cBhvr>
                                      <p:tavLst>
                                        <p:tav tm="0">
                                          <p:val>
                                            <p:strVal val="ppt_h"/>
                                          </p:val>
                                        </p:tav>
                                        <p:tav tm="100000">
                                          <p:val>
                                            <p:strVal val="ppt_h"/>
                                          </p:val>
                                        </p:tav>
                                      </p:tavLst>
                                    </p:anim>
                                    <p:anim calcmode="lin" valueType="num">
                                      <p:cBhvr>
                                        <p:cTn id="29" dur="500" accel="50000">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30" dur="500" decel="50000">
                                          <p:stCondLst>
                                            <p:cond delay="500"/>
                                          </p:stCondLst>
                                        </p:cTn>
                                        <p:tgtEl>
                                          <p:spTgt spid="7"/>
                                        </p:tgtEl>
                                        <p:attrNameLst>
                                          <p:attrName>ppt_w</p:attrName>
                                        </p:attrNameLst>
                                      </p:cBhvr>
                                      <p:tavLst>
                                        <p:tav tm="0">
                                          <p:val>
                                            <p:strVal val="ppt_w"/>
                                          </p:val>
                                        </p:tav>
                                        <p:tav tm="100000">
                                          <p:val>
                                            <p:strVal val="ppt_w/.05"/>
                                          </p:val>
                                        </p:tav>
                                      </p:tavLst>
                                    </p:anim>
                                    <p:anim calcmode="lin" valueType="num">
                                      <p:cBhvr>
                                        <p:cTn id="31" dur="500" accel="50000">
                                          <p:stCondLst>
                                            <p:cond delay="500"/>
                                          </p:stCondLst>
                                        </p:cTn>
                                        <p:tgtEl>
                                          <p:spTgt spid="7"/>
                                        </p:tgtEl>
                                        <p:attrNameLst>
                                          <p:attrName>style.rotation</p:attrName>
                                        </p:attrNameLst>
                                      </p:cBhvr>
                                      <p:tavLst>
                                        <p:tav tm="0">
                                          <p:val>
                                            <p:fltVal val="0"/>
                                          </p:val>
                                        </p:tav>
                                        <p:tav tm="100000">
                                          <p:val>
                                            <p:fltVal val="-90"/>
                                          </p:val>
                                        </p:tav>
                                      </p:tavLst>
                                    </p:anim>
                                    <p:set>
                                      <p:cBhvr>
                                        <p:cTn id="32" dur="1" fill="hold">
                                          <p:stCondLst>
                                            <p:cond delay="999"/>
                                          </p:stCondLst>
                                        </p:cTn>
                                        <p:tgtEl>
                                          <p:spTgt spid="7"/>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par>
                                <p:cTn id="35" presetID="25" presetClass="exit" presetSubtype="0" fill="hold" nodeType="withEffect">
                                  <p:stCondLst>
                                    <p:cond delay="1000"/>
                                  </p:stCondLst>
                                  <p:childTnLst>
                                    <p:animEffect transition="out" filter="fade">
                                      <p:cBhvr>
                                        <p:cTn id="36" dur="1000" accel="50000">
                                          <p:stCondLst>
                                            <p:cond delay="0"/>
                                          </p:stCondLst>
                                        </p:cTn>
                                        <p:tgtEl>
                                          <p:spTgt spid="8"/>
                                        </p:tgtEl>
                                      </p:cBhvr>
                                    </p:animEffect>
                                    <p:anim calcmode="lin" valueType="num">
                                      <p:cBhvr>
                                        <p:cTn id="37" dur="500" accel="50000">
                                          <p:stCondLst>
                                            <p:cond delay="0"/>
                                          </p:stCondLst>
                                        </p:cTn>
                                        <p:tgtEl>
                                          <p:spTgt spid="8"/>
                                        </p:tgtEl>
                                        <p:attrNameLst>
                                          <p:attrName>ppt_y</p:attrName>
                                        </p:attrNameLst>
                                      </p:cBhvr>
                                      <p:tavLst>
                                        <p:tav tm="0">
                                          <p:val>
                                            <p:strVal val="ppt_y"/>
                                          </p:val>
                                        </p:tav>
                                        <p:tav tm="100000">
                                          <p:val>
                                            <p:strVal val="ppt_y+.1"/>
                                          </p:val>
                                        </p:tav>
                                      </p:tavLst>
                                    </p:anim>
                                    <p:anim calcmode="lin" valueType="num">
                                      <p:cBhvr>
                                        <p:cTn id="38" dur="500" decel="50000">
                                          <p:stCondLst>
                                            <p:cond delay="500"/>
                                          </p:stCondLst>
                                        </p:cTn>
                                        <p:tgtEl>
                                          <p:spTgt spid="8"/>
                                        </p:tgtEl>
                                        <p:attrNameLst>
                                          <p:attrName>ppt_y</p:attrName>
                                        </p:attrNameLst>
                                      </p:cBhvr>
                                      <p:tavLst>
                                        <p:tav tm="0">
                                          <p:val>
                                            <p:strVal val="ppt_y"/>
                                          </p:val>
                                        </p:tav>
                                        <p:tav tm="100000">
                                          <p:val>
                                            <p:strVal val="ppt_y-.1"/>
                                          </p:val>
                                        </p:tav>
                                      </p:tavLst>
                                    </p:anim>
                                    <p:anim calcmode="lin" valueType="num">
                                      <p:cBhvr>
                                        <p:cTn id="39" dur="500" accel="50000">
                                          <p:stCondLst>
                                            <p:cond delay="500"/>
                                          </p:stCondLst>
                                        </p:cTn>
                                        <p:tgtEl>
                                          <p:spTgt spid="8"/>
                                        </p:tgtEl>
                                        <p:attrNameLst>
                                          <p:attrName>ppt_x</p:attrName>
                                        </p:attrNameLst>
                                      </p:cBhvr>
                                      <p:tavLst>
                                        <p:tav tm="0">
                                          <p:val>
                                            <p:strVal val="ppt_x"/>
                                          </p:val>
                                        </p:tav>
                                        <p:tav tm="100000">
                                          <p:val>
                                            <p:strVal val="ppt_x+.4"/>
                                          </p:val>
                                        </p:tav>
                                      </p:tavLst>
                                    </p:anim>
                                    <p:anim calcmode="lin" valueType="num">
                                      <p:cBhvr>
                                        <p:cTn id="40" dur="1000"/>
                                        <p:tgtEl>
                                          <p:spTgt spid="8"/>
                                        </p:tgtEl>
                                        <p:attrNameLst>
                                          <p:attrName>ppt_h</p:attrName>
                                        </p:attrNameLst>
                                      </p:cBhvr>
                                      <p:tavLst>
                                        <p:tav tm="0">
                                          <p:val>
                                            <p:strVal val="ppt_h"/>
                                          </p:val>
                                        </p:tav>
                                        <p:tav tm="100000">
                                          <p:val>
                                            <p:strVal val="ppt_h"/>
                                          </p:val>
                                        </p:tav>
                                      </p:tavLst>
                                    </p:anim>
                                    <p:anim calcmode="lin" valueType="num">
                                      <p:cBhvr>
                                        <p:cTn id="41" dur="500" accel="50000">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42" dur="500" decel="50000">
                                          <p:stCondLst>
                                            <p:cond delay="500"/>
                                          </p:stCondLst>
                                        </p:cTn>
                                        <p:tgtEl>
                                          <p:spTgt spid="8"/>
                                        </p:tgtEl>
                                        <p:attrNameLst>
                                          <p:attrName>ppt_w</p:attrName>
                                        </p:attrNameLst>
                                      </p:cBhvr>
                                      <p:tavLst>
                                        <p:tav tm="0">
                                          <p:val>
                                            <p:strVal val="ppt_w"/>
                                          </p:val>
                                        </p:tav>
                                        <p:tav tm="100000">
                                          <p:val>
                                            <p:strVal val="ppt_w/.05"/>
                                          </p:val>
                                        </p:tav>
                                      </p:tavLst>
                                    </p:anim>
                                    <p:anim calcmode="lin" valueType="num">
                                      <p:cBhvr>
                                        <p:cTn id="43" dur="500" accel="50000">
                                          <p:stCondLst>
                                            <p:cond delay="500"/>
                                          </p:stCondLst>
                                        </p:cTn>
                                        <p:tgtEl>
                                          <p:spTgt spid="8"/>
                                        </p:tgtEl>
                                        <p:attrNameLst>
                                          <p:attrName>style.rotation</p:attrName>
                                        </p:attrNameLst>
                                      </p:cBhvr>
                                      <p:tavLst>
                                        <p:tav tm="0">
                                          <p:val>
                                            <p:fltVal val="0"/>
                                          </p:val>
                                        </p:tav>
                                        <p:tav tm="100000">
                                          <p:val>
                                            <p:fltVal val="-90"/>
                                          </p:val>
                                        </p:tav>
                                      </p:tavLst>
                                    </p:anim>
                                    <p:set>
                                      <p:cBhvr>
                                        <p:cTn id="44" dur="1" fill="hold">
                                          <p:stCondLst>
                                            <p:cond delay="9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p:cNvSpPr/>
          <p:nvPr/>
        </p:nvSpPr>
        <p:spPr>
          <a:xfrm>
            <a:off x="76962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37" name="Rectangle 136"/>
          <p:cNvSpPr/>
          <p:nvPr/>
        </p:nvSpPr>
        <p:spPr>
          <a:xfrm>
            <a:off x="66294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9" name="Rectangle 8"/>
          <p:cNvSpPr/>
          <p:nvPr/>
        </p:nvSpPr>
        <p:spPr>
          <a:xfrm>
            <a:off x="2362200" y="877492"/>
            <a:ext cx="411480" cy="322659"/>
          </a:xfrm>
          <a:prstGeom prst="rect">
            <a:avLst/>
          </a:prstGeom>
          <a:solidFill>
            <a:schemeClr val="accent4"/>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0" name="Rectangle 89"/>
          <p:cNvSpPr/>
          <p:nvPr/>
        </p:nvSpPr>
        <p:spPr>
          <a:xfrm>
            <a:off x="2971800" y="877492"/>
            <a:ext cx="411480" cy="322659"/>
          </a:xfrm>
          <a:prstGeom prst="rect">
            <a:avLst/>
          </a:prstGeom>
          <a:solidFill>
            <a:schemeClr val="accent4"/>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1" name="Rectangle 90"/>
          <p:cNvSpPr/>
          <p:nvPr/>
        </p:nvSpPr>
        <p:spPr>
          <a:xfrm>
            <a:off x="3516948" y="877492"/>
            <a:ext cx="411480" cy="322659"/>
          </a:xfrm>
          <a:prstGeom prst="rect">
            <a:avLst/>
          </a:prstGeom>
          <a:solidFill>
            <a:schemeClr val="accent2"/>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2" name="Rectangle 91"/>
          <p:cNvSpPr/>
          <p:nvPr/>
        </p:nvSpPr>
        <p:spPr>
          <a:xfrm>
            <a:off x="4118338" y="877492"/>
            <a:ext cx="411480" cy="322659"/>
          </a:xfrm>
          <a:prstGeom prst="rect">
            <a:avLst/>
          </a:prstGeom>
          <a:solidFill>
            <a:schemeClr val="accent3"/>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3" name="Rectangle 92"/>
          <p:cNvSpPr/>
          <p:nvPr/>
        </p:nvSpPr>
        <p:spPr>
          <a:xfrm>
            <a:off x="4724400" y="877492"/>
            <a:ext cx="411480" cy="322659"/>
          </a:xfrm>
          <a:prstGeom prst="rect">
            <a:avLst/>
          </a:prstGeom>
          <a:solidFill>
            <a:schemeClr val="accent4"/>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4" name="Rectangle 93"/>
          <p:cNvSpPr/>
          <p:nvPr/>
        </p:nvSpPr>
        <p:spPr>
          <a:xfrm>
            <a:off x="5373688" y="872048"/>
            <a:ext cx="411480" cy="322659"/>
          </a:xfrm>
          <a:prstGeom prst="rect">
            <a:avLst/>
          </a:prstGeom>
          <a:solidFill>
            <a:schemeClr val="accent2"/>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5" name="Rectangle 94"/>
          <p:cNvSpPr/>
          <p:nvPr/>
        </p:nvSpPr>
        <p:spPr>
          <a:xfrm>
            <a:off x="6019800" y="877492"/>
            <a:ext cx="411480" cy="322659"/>
          </a:xfrm>
          <a:prstGeom prst="rect">
            <a:avLst/>
          </a:prstGeom>
          <a:solidFill>
            <a:schemeClr val="accent3"/>
          </a:solidFill>
          <a:ln>
            <a:solidFill>
              <a:schemeClr val="tx2"/>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title"/>
          </p:nvPr>
        </p:nvSpPr>
        <p:spPr/>
        <p:txBody>
          <a:bodyPr/>
          <a:lstStyle/>
          <a:p>
            <a:r>
              <a:rPr lang="en-US" dirty="0" smtClean="0"/>
              <a:t>Quality of Service with Kafka</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18</a:t>
            </a:fld>
            <a:endParaRPr lang="en-US" dirty="0"/>
          </a:p>
        </p:txBody>
      </p:sp>
      <p:grpSp>
        <p:nvGrpSpPr>
          <p:cNvPr id="3" name="Group 2"/>
          <p:cNvGrpSpPr/>
          <p:nvPr/>
        </p:nvGrpSpPr>
        <p:grpSpPr>
          <a:xfrm>
            <a:off x="386442" y="1004209"/>
            <a:ext cx="1155700" cy="3280679"/>
            <a:chOff x="1157514" y="1338944"/>
            <a:chExt cx="1155700" cy="4374238"/>
          </a:xfrm>
        </p:grpSpPr>
        <p:sp>
          <p:nvSpPr>
            <p:cNvPr id="19" name="TextBox 18"/>
            <p:cNvSpPr txBox="1"/>
            <p:nvPr/>
          </p:nvSpPr>
          <p:spPr>
            <a:xfrm>
              <a:off x="1161142" y="3229429"/>
              <a:ext cx="1152072" cy="471714"/>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Brokers</a:t>
              </a:r>
            </a:p>
          </p:txBody>
        </p:sp>
        <p:sp>
          <p:nvSpPr>
            <p:cNvPr id="20" name="TextBox 19"/>
            <p:cNvSpPr txBox="1"/>
            <p:nvPr/>
          </p:nvSpPr>
          <p:spPr>
            <a:xfrm>
              <a:off x="1159327" y="5241468"/>
              <a:ext cx="1152072" cy="471714"/>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Consumers</a:t>
              </a:r>
            </a:p>
          </p:txBody>
        </p:sp>
        <p:sp>
          <p:nvSpPr>
            <p:cNvPr id="21" name="TextBox 20"/>
            <p:cNvSpPr txBox="1"/>
            <p:nvPr/>
          </p:nvSpPr>
          <p:spPr>
            <a:xfrm>
              <a:off x="1157514" y="1338944"/>
              <a:ext cx="1152072" cy="471714"/>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Producers</a:t>
              </a:r>
            </a:p>
          </p:txBody>
        </p:sp>
      </p:grpSp>
      <p:sp>
        <p:nvSpPr>
          <p:cNvPr id="30" name="Rectangle 29"/>
          <p:cNvSpPr/>
          <p:nvPr/>
        </p:nvSpPr>
        <p:spPr>
          <a:xfrm>
            <a:off x="23622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2" name="Magnetic Disk 31"/>
          <p:cNvSpPr/>
          <p:nvPr/>
        </p:nvSpPr>
        <p:spPr>
          <a:xfrm>
            <a:off x="29034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1</a:t>
            </a:r>
          </a:p>
        </p:txBody>
      </p:sp>
      <p:sp>
        <p:nvSpPr>
          <p:cNvPr id="33" name="Magnetic Disk 32"/>
          <p:cNvSpPr/>
          <p:nvPr/>
        </p:nvSpPr>
        <p:spPr>
          <a:xfrm>
            <a:off x="24859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a:t>P</a:t>
            </a:r>
            <a:r>
              <a:rPr lang="en-US" sz="800" dirty="0" smtClean="0"/>
              <a:t>0</a:t>
            </a:r>
            <a:endParaRPr lang="en-US" sz="800" dirty="0"/>
          </a:p>
        </p:txBody>
      </p:sp>
      <p:sp>
        <p:nvSpPr>
          <p:cNvPr id="34" name="Magnetic Disk 33"/>
          <p:cNvSpPr/>
          <p:nvPr/>
        </p:nvSpPr>
        <p:spPr>
          <a:xfrm>
            <a:off x="29034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1</a:t>
            </a:r>
          </a:p>
        </p:txBody>
      </p:sp>
      <p:sp>
        <p:nvSpPr>
          <p:cNvPr id="35" name="Magnetic Disk 34"/>
          <p:cNvSpPr/>
          <p:nvPr/>
        </p:nvSpPr>
        <p:spPr>
          <a:xfrm>
            <a:off x="2485939"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a:t>P</a:t>
            </a:r>
            <a:r>
              <a:rPr lang="en-US" sz="800" dirty="0" smtClean="0"/>
              <a:t>0</a:t>
            </a:r>
            <a:endParaRPr lang="en-US" sz="800" dirty="0"/>
          </a:p>
        </p:txBody>
      </p:sp>
      <p:sp>
        <p:nvSpPr>
          <p:cNvPr id="38" name="Magnetic Disk 37"/>
          <p:cNvSpPr/>
          <p:nvPr/>
        </p:nvSpPr>
        <p:spPr>
          <a:xfrm>
            <a:off x="2903452" y="295616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5</a:t>
            </a:r>
          </a:p>
        </p:txBody>
      </p:sp>
      <p:sp>
        <p:nvSpPr>
          <p:cNvPr id="39" name="Magnetic Disk 38"/>
          <p:cNvSpPr/>
          <p:nvPr/>
        </p:nvSpPr>
        <p:spPr>
          <a:xfrm>
            <a:off x="2456161" y="2926396"/>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A</a:t>
            </a:r>
          </a:p>
          <a:p>
            <a:r>
              <a:rPr lang="en-US" sz="800" dirty="0" smtClean="0"/>
              <a:t>P4</a:t>
            </a:r>
          </a:p>
        </p:txBody>
      </p:sp>
      <p:sp>
        <p:nvSpPr>
          <p:cNvPr id="40" name="Magnetic Disk 39"/>
          <p:cNvSpPr/>
          <p:nvPr/>
        </p:nvSpPr>
        <p:spPr>
          <a:xfrm>
            <a:off x="2903452" y="3195478"/>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5</a:t>
            </a:r>
          </a:p>
        </p:txBody>
      </p:sp>
      <p:sp>
        <p:nvSpPr>
          <p:cNvPr id="41" name="Magnetic Disk 40"/>
          <p:cNvSpPr/>
          <p:nvPr/>
        </p:nvSpPr>
        <p:spPr>
          <a:xfrm>
            <a:off x="2479589" y="3195478"/>
            <a:ext cx="3391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4</a:t>
            </a:r>
          </a:p>
        </p:txBody>
      </p:sp>
      <p:sp>
        <p:nvSpPr>
          <p:cNvPr id="43" name="Rectangle 42"/>
          <p:cNvSpPr/>
          <p:nvPr/>
        </p:nvSpPr>
        <p:spPr>
          <a:xfrm>
            <a:off x="34290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44" name="Magnetic Disk 43"/>
          <p:cNvSpPr/>
          <p:nvPr/>
        </p:nvSpPr>
        <p:spPr>
          <a:xfrm>
            <a:off x="39702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P3</a:t>
            </a:r>
            <a:endParaRPr lang="en-US" sz="800" dirty="0"/>
          </a:p>
        </p:txBody>
      </p:sp>
      <p:sp>
        <p:nvSpPr>
          <p:cNvPr id="45" name="Magnetic Disk 44"/>
          <p:cNvSpPr/>
          <p:nvPr/>
        </p:nvSpPr>
        <p:spPr>
          <a:xfrm>
            <a:off x="35527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2</a:t>
            </a:r>
          </a:p>
        </p:txBody>
      </p:sp>
      <p:sp>
        <p:nvSpPr>
          <p:cNvPr id="46" name="Magnetic Disk 45"/>
          <p:cNvSpPr/>
          <p:nvPr/>
        </p:nvSpPr>
        <p:spPr>
          <a:xfrm>
            <a:off x="39702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P3</a:t>
            </a:r>
            <a:endParaRPr lang="en-US" sz="800" dirty="0"/>
          </a:p>
        </p:txBody>
      </p:sp>
      <p:sp>
        <p:nvSpPr>
          <p:cNvPr id="47" name="Magnetic Disk 46"/>
          <p:cNvSpPr/>
          <p:nvPr/>
        </p:nvSpPr>
        <p:spPr>
          <a:xfrm>
            <a:off x="3581403"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P2</a:t>
            </a:r>
            <a:endParaRPr lang="en-US" sz="800" dirty="0"/>
          </a:p>
        </p:txBody>
      </p:sp>
      <p:sp>
        <p:nvSpPr>
          <p:cNvPr id="50" name="Magnetic Disk 49"/>
          <p:cNvSpPr/>
          <p:nvPr/>
        </p:nvSpPr>
        <p:spPr>
          <a:xfrm>
            <a:off x="3970252" y="295616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P7</a:t>
            </a:r>
            <a:endParaRPr lang="en-US" sz="800" dirty="0"/>
          </a:p>
        </p:txBody>
      </p:sp>
      <p:sp>
        <p:nvSpPr>
          <p:cNvPr id="51" name="Magnetic Disk 50"/>
          <p:cNvSpPr/>
          <p:nvPr/>
        </p:nvSpPr>
        <p:spPr>
          <a:xfrm>
            <a:off x="3552739" y="2942036"/>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A</a:t>
            </a:r>
            <a:endParaRPr lang="en-US" sz="800" dirty="0" smtClean="0"/>
          </a:p>
          <a:p>
            <a:r>
              <a:rPr lang="en-US" sz="800" dirty="0" smtClean="0"/>
              <a:t>P</a:t>
            </a:r>
            <a:r>
              <a:rPr lang="en-US" sz="800" dirty="0"/>
              <a:t>6</a:t>
            </a:r>
          </a:p>
        </p:txBody>
      </p:sp>
      <p:sp>
        <p:nvSpPr>
          <p:cNvPr id="52" name="Magnetic Disk 51"/>
          <p:cNvSpPr/>
          <p:nvPr/>
        </p:nvSpPr>
        <p:spPr>
          <a:xfrm>
            <a:off x="3970252" y="3195478"/>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B</a:t>
            </a:r>
            <a:endParaRPr lang="en-US" sz="800" dirty="0" smtClean="0"/>
          </a:p>
          <a:p>
            <a:r>
              <a:rPr lang="en-US" sz="800" dirty="0" smtClean="0"/>
              <a:t>P7</a:t>
            </a:r>
            <a:endParaRPr lang="en-US" sz="800" dirty="0"/>
          </a:p>
        </p:txBody>
      </p:sp>
      <p:sp>
        <p:nvSpPr>
          <p:cNvPr id="53" name="Magnetic Disk 52"/>
          <p:cNvSpPr/>
          <p:nvPr/>
        </p:nvSpPr>
        <p:spPr>
          <a:xfrm>
            <a:off x="3553126" y="3170635"/>
            <a:ext cx="3391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6</a:t>
            </a:r>
          </a:p>
        </p:txBody>
      </p:sp>
      <p:sp>
        <p:nvSpPr>
          <p:cNvPr id="67" name="Rectangle 66"/>
          <p:cNvSpPr/>
          <p:nvPr/>
        </p:nvSpPr>
        <p:spPr>
          <a:xfrm>
            <a:off x="44958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68" name="Magnetic Disk 67"/>
          <p:cNvSpPr/>
          <p:nvPr/>
        </p:nvSpPr>
        <p:spPr>
          <a:xfrm>
            <a:off x="50370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P5</a:t>
            </a:r>
            <a:endParaRPr lang="en-US" sz="800" dirty="0"/>
          </a:p>
        </p:txBody>
      </p:sp>
      <p:sp>
        <p:nvSpPr>
          <p:cNvPr id="69" name="Magnetic Disk 68"/>
          <p:cNvSpPr/>
          <p:nvPr/>
        </p:nvSpPr>
        <p:spPr>
          <a:xfrm>
            <a:off x="46195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4</a:t>
            </a:r>
          </a:p>
        </p:txBody>
      </p:sp>
      <p:sp>
        <p:nvSpPr>
          <p:cNvPr id="70" name="Magnetic Disk 69"/>
          <p:cNvSpPr/>
          <p:nvPr/>
        </p:nvSpPr>
        <p:spPr>
          <a:xfrm>
            <a:off x="50370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P5</a:t>
            </a:r>
            <a:endParaRPr lang="en-US" sz="800" dirty="0"/>
          </a:p>
        </p:txBody>
      </p:sp>
      <p:sp>
        <p:nvSpPr>
          <p:cNvPr id="71" name="Magnetic Disk 70"/>
          <p:cNvSpPr/>
          <p:nvPr/>
        </p:nvSpPr>
        <p:spPr>
          <a:xfrm>
            <a:off x="4619539"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P4</a:t>
            </a:r>
            <a:endParaRPr lang="en-US" sz="800" dirty="0"/>
          </a:p>
        </p:txBody>
      </p:sp>
      <p:sp>
        <p:nvSpPr>
          <p:cNvPr id="72" name="Magnetic Disk 71"/>
          <p:cNvSpPr/>
          <p:nvPr/>
        </p:nvSpPr>
        <p:spPr>
          <a:xfrm>
            <a:off x="5037052" y="2729944"/>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A</a:t>
            </a:r>
            <a:endParaRPr lang="en-US" sz="800" dirty="0" smtClean="0"/>
          </a:p>
          <a:p>
            <a:r>
              <a:rPr lang="en-US" sz="800" dirty="0" smtClean="0"/>
              <a:t>P1</a:t>
            </a:r>
            <a:endParaRPr lang="en-US" sz="800" dirty="0"/>
          </a:p>
        </p:txBody>
      </p:sp>
      <p:sp>
        <p:nvSpPr>
          <p:cNvPr id="73" name="Magnetic Disk 72"/>
          <p:cNvSpPr/>
          <p:nvPr/>
        </p:nvSpPr>
        <p:spPr>
          <a:xfrm>
            <a:off x="4619539" y="272672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P0</a:t>
            </a:r>
          </a:p>
        </p:txBody>
      </p:sp>
      <p:sp>
        <p:nvSpPr>
          <p:cNvPr id="74" name="Magnetic Disk 73"/>
          <p:cNvSpPr/>
          <p:nvPr/>
        </p:nvSpPr>
        <p:spPr>
          <a:xfrm>
            <a:off x="5037052" y="2956162"/>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a:t>
            </a:r>
            <a:r>
              <a:rPr lang="en-US" sz="800" dirty="0"/>
              <a:t>1</a:t>
            </a:r>
          </a:p>
        </p:txBody>
      </p:sp>
      <p:sp>
        <p:nvSpPr>
          <p:cNvPr id="75" name="Magnetic Disk 74"/>
          <p:cNvSpPr/>
          <p:nvPr/>
        </p:nvSpPr>
        <p:spPr>
          <a:xfrm>
            <a:off x="4619539" y="2942036"/>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B</a:t>
            </a:r>
            <a:endParaRPr lang="en-US" sz="800" dirty="0" smtClean="0"/>
          </a:p>
          <a:p>
            <a:r>
              <a:rPr lang="en-US" sz="800" dirty="0" smtClean="0"/>
              <a:t>P0</a:t>
            </a:r>
            <a:endParaRPr lang="en-US" sz="800" dirty="0"/>
          </a:p>
        </p:txBody>
      </p:sp>
      <p:sp>
        <p:nvSpPr>
          <p:cNvPr id="79" name="Rectangle 78"/>
          <p:cNvSpPr/>
          <p:nvPr/>
        </p:nvSpPr>
        <p:spPr>
          <a:xfrm>
            <a:off x="5562600" y="2171700"/>
            <a:ext cx="940548" cy="1257299"/>
          </a:xfrm>
          <a:prstGeom prst="rect">
            <a:avLst/>
          </a:prstGeom>
          <a:solidFill>
            <a:schemeClr val="accent1">
              <a:alpha val="50000"/>
            </a:schemeClr>
          </a:solidFill>
          <a:ln>
            <a:solidFill>
              <a:schemeClr val="tx1"/>
            </a:solidFill>
          </a:ln>
          <a:effectLst>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80" name="Magnetic Disk 79"/>
          <p:cNvSpPr/>
          <p:nvPr/>
        </p:nvSpPr>
        <p:spPr>
          <a:xfrm>
            <a:off x="6103852"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P7</a:t>
            </a:r>
            <a:endParaRPr lang="en-US" sz="800" dirty="0"/>
          </a:p>
        </p:txBody>
      </p:sp>
      <p:sp>
        <p:nvSpPr>
          <p:cNvPr id="81" name="Magnetic Disk 80"/>
          <p:cNvSpPr/>
          <p:nvPr/>
        </p:nvSpPr>
        <p:spPr>
          <a:xfrm>
            <a:off x="5686339" y="2223928"/>
            <a:ext cx="326429" cy="200347"/>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a:t>
            </a:r>
            <a:r>
              <a:rPr lang="en-US" sz="800" dirty="0"/>
              <a:t>6</a:t>
            </a:r>
          </a:p>
        </p:txBody>
      </p:sp>
      <p:sp>
        <p:nvSpPr>
          <p:cNvPr id="82" name="Magnetic Disk 81"/>
          <p:cNvSpPr/>
          <p:nvPr/>
        </p:nvSpPr>
        <p:spPr>
          <a:xfrm>
            <a:off x="6103852"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P7</a:t>
            </a:r>
            <a:endParaRPr lang="en-US" sz="800" dirty="0"/>
          </a:p>
        </p:txBody>
      </p:sp>
      <p:sp>
        <p:nvSpPr>
          <p:cNvPr id="83" name="Magnetic Disk 82"/>
          <p:cNvSpPr/>
          <p:nvPr/>
        </p:nvSpPr>
        <p:spPr>
          <a:xfrm>
            <a:off x="5686339" y="2481103"/>
            <a:ext cx="326429" cy="200347"/>
          </a:xfrm>
          <a:prstGeom prst="flowChartMagneticDisk">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P6</a:t>
            </a:r>
            <a:endParaRPr lang="en-US" sz="800" dirty="0"/>
          </a:p>
        </p:txBody>
      </p:sp>
      <p:sp>
        <p:nvSpPr>
          <p:cNvPr id="84" name="Magnetic Disk 83"/>
          <p:cNvSpPr/>
          <p:nvPr/>
        </p:nvSpPr>
        <p:spPr>
          <a:xfrm>
            <a:off x="6103852" y="2729944"/>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P3</a:t>
            </a:r>
          </a:p>
        </p:txBody>
      </p:sp>
      <p:sp>
        <p:nvSpPr>
          <p:cNvPr id="85" name="Magnetic Disk 84"/>
          <p:cNvSpPr/>
          <p:nvPr/>
        </p:nvSpPr>
        <p:spPr>
          <a:xfrm>
            <a:off x="5686339" y="2726722"/>
            <a:ext cx="326429" cy="200347"/>
          </a:xfrm>
          <a:prstGeom prst="flowChartMagneticDisk">
            <a:avLst/>
          </a:prstGeom>
          <a:solidFill>
            <a:schemeClr val="accent4">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a:t>
            </a:r>
          </a:p>
          <a:p>
            <a:r>
              <a:rPr lang="en-US" sz="800" dirty="0" smtClean="0"/>
              <a:t>P2</a:t>
            </a:r>
            <a:endParaRPr lang="en-US" sz="800" dirty="0"/>
          </a:p>
        </p:txBody>
      </p:sp>
      <p:sp>
        <p:nvSpPr>
          <p:cNvPr id="86" name="Magnetic Disk 85"/>
          <p:cNvSpPr/>
          <p:nvPr/>
        </p:nvSpPr>
        <p:spPr>
          <a:xfrm>
            <a:off x="6103852" y="2956162"/>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B</a:t>
            </a:r>
          </a:p>
          <a:p>
            <a:r>
              <a:rPr lang="en-US" sz="800" dirty="0" smtClean="0"/>
              <a:t>P3</a:t>
            </a:r>
            <a:endParaRPr lang="en-US" sz="800" dirty="0"/>
          </a:p>
        </p:txBody>
      </p:sp>
      <p:sp>
        <p:nvSpPr>
          <p:cNvPr id="87" name="Magnetic Disk 86"/>
          <p:cNvSpPr/>
          <p:nvPr/>
        </p:nvSpPr>
        <p:spPr>
          <a:xfrm>
            <a:off x="5686339" y="2942036"/>
            <a:ext cx="326429" cy="200347"/>
          </a:xfrm>
          <a:prstGeom prst="flowChartMagneticDisk">
            <a:avLst/>
          </a:prstGeom>
          <a:solidFill>
            <a:schemeClr val="accent2">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a:t>
            </a:r>
            <a:r>
              <a:rPr lang="en-US" sz="800" dirty="0"/>
              <a:t>B</a:t>
            </a:r>
            <a:endParaRPr lang="en-US" sz="800" dirty="0" smtClean="0"/>
          </a:p>
          <a:p>
            <a:r>
              <a:rPr lang="en-US" sz="800" dirty="0" smtClean="0"/>
              <a:t>P</a:t>
            </a:r>
            <a:r>
              <a:rPr lang="en-US" sz="800" dirty="0"/>
              <a:t>2</a:t>
            </a:r>
          </a:p>
        </p:txBody>
      </p:sp>
      <p:sp>
        <p:nvSpPr>
          <p:cNvPr id="36" name="Magnetic Disk 35"/>
          <p:cNvSpPr/>
          <p:nvPr/>
        </p:nvSpPr>
        <p:spPr>
          <a:xfrm>
            <a:off x="2903452" y="2729944"/>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1</a:t>
            </a:r>
          </a:p>
        </p:txBody>
      </p:sp>
      <p:sp>
        <p:nvSpPr>
          <p:cNvPr id="37" name="Magnetic Disk 36"/>
          <p:cNvSpPr/>
          <p:nvPr/>
        </p:nvSpPr>
        <p:spPr>
          <a:xfrm>
            <a:off x="2485939" y="2726722"/>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a:t>P</a:t>
            </a:r>
            <a:r>
              <a:rPr lang="en-US" sz="800" dirty="0" smtClean="0"/>
              <a:t>0</a:t>
            </a:r>
            <a:endParaRPr lang="en-US" sz="800" dirty="0"/>
          </a:p>
        </p:txBody>
      </p:sp>
      <p:sp>
        <p:nvSpPr>
          <p:cNvPr id="48" name="Magnetic Disk 47"/>
          <p:cNvSpPr/>
          <p:nvPr/>
        </p:nvSpPr>
        <p:spPr>
          <a:xfrm>
            <a:off x="3970252" y="2729944"/>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P3</a:t>
            </a:r>
            <a:endParaRPr lang="en-US" sz="800" dirty="0"/>
          </a:p>
        </p:txBody>
      </p:sp>
      <p:sp>
        <p:nvSpPr>
          <p:cNvPr id="49" name="Magnetic Disk 48"/>
          <p:cNvSpPr/>
          <p:nvPr/>
        </p:nvSpPr>
        <p:spPr>
          <a:xfrm>
            <a:off x="3552739" y="2726722"/>
            <a:ext cx="326429" cy="200347"/>
          </a:xfrm>
          <a:prstGeom prst="flowChartMagneticDisk">
            <a:avLst/>
          </a:prstGeom>
          <a:solidFill>
            <a:schemeClr val="accent3"/>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2</a:t>
            </a:r>
          </a:p>
        </p:txBody>
      </p:sp>
      <p:sp>
        <p:nvSpPr>
          <p:cNvPr id="76" name="Magnetic Disk 75"/>
          <p:cNvSpPr/>
          <p:nvPr/>
        </p:nvSpPr>
        <p:spPr>
          <a:xfrm>
            <a:off x="5037052" y="3195478"/>
            <a:ext cx="3264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1</a:t>
            </a:r>
          </a:p>
        </p:txBody>
      </p:sp>
      <p:sp>
        <p:nvSpPr>
          <p:cNvPr id="77" name="Magnetic Disk 76"/>
          <p:cNvSpPr/>
          <p:nvPr/>
        </p:nvSpPr>
        <p:spPr>
          <a:xfrm>
            <a:off x="4613189" y="3195478"/>
            <a:ext cx="3391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a:t>P</a:t>
            </a:r>
            <a:r>
              <a:rPr lang="en-US" sz="800" dirty="0" smtClean="0"/>
              <a:t>0</a:t>
            </a:r>
            <a:endParaRPr lang="en-US" sz="800" dirty="0"/>
          </a:p>
        </p:txBody>
      </p:sp>
      <p:sp>
        <p:nvSpPr>
          <p:cNvPr id="88" name="Magnetic Disk 87"/>
          <p:cNvSpPr/>
          <p:nvPr/>
        </p:nvSpPr>
        <p:spPr>
          <a:xfrm>
            <a:off x="6103852" y="3195478"/>
            <a:ext cx="3264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P3</a:t>
            </a:r>
            <a:endParaRPr lang="en-US" sz="800" dirty="0"/>
          </a:p>
        </p:txBody>
      </p:sp>
      <p:sp>
        <p:nvSpPr>
          <p:cNvPr id="89" name="Magnetic Disk 88"/>
          <p:cNvSpPr/>
          <p:nvPr/>
        </p:nvSpPr>
        <p:spPr>
          <a:xfrm>
            <a:off x="5679989" y="3195478"/>
            <a:ext cx="339129" cy="200347"/>
          </a:xfrm>
          <a:prstGeom prst="flowChartMagneticDisk">
            <a:avLst/>
          </a:prstGeom>
          <a:solidFill>
            <a:schemeClr val="accent3">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sz="800" dirty="0" smtClean="0"/>
              <a:t> C</a:t>
            </a:r>
          </a:p>
          <a:p>
            <a:r>
              <a:rPr lang="en-US" sz="800" dirty="0" smtClean="0"/>
              <a:t>P</a:t>
            </a:r>
            <a:r>
              <a:rPr lang="en-US" sz="800" dirty="0"/>
              <a:t>2</a:t>
            </a:r>
          </a:p>
        </p:txBody>
      </p:sp>
      <p:sp>
        <p:nvSpPr>
          <p:cNvPr id="96" name="Oval 95"/>
          <p:cNvSpPr/>
          <p:nvPr/>
        </p:nvSpPr>
        <p:spPr>
          <a:xfrm>
            <a:off x="2215878"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7" name="Oval 96"/>
          <p:cNvSpPr/>
          <p:nvPr/>
        </p:nvSpPr>
        <p:spPr>
          <a:xfrm>
            <a:off x="2920774"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8" name="Oval 97"/>
          <p:cNvSpPr/>
          <p:nvPr/>
        </p:nvSpPr>
        <p:spPr>
          <a:xfrm>
            <a:off x="3688217"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9" name="Oval 98"/>
          <p:cNvSpPr/>
          <p:nvPr/>
        </p:nvSpPr>
        <p:spPr>
          <a:xfrm>
            <a:off x="4311378"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0" name="Oval 99"/>
          <p:cNvSpPr/>
          <p:nvPr/>
        </p:nvSpPr>
        <p:spPr>
          <a:xfrm>
            <a:off x="5029200"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1" name="Oval 100"/>
          <p:cNvSpPr/>
          <p:nvPr/>
        </p:nvSpPr>
        <p:spPr>
          <a:xfrm>
            <a:off x="5943600"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2" name="Oval 101"/>
          <p:cNvSpPr/>
          <p:nvPr/>
        </p:nvSpPr>
        <p:spPr>
          <a:xfrm>
            <a:off x="6705600" y="4114801"/>
            <a:ext cx="502194" cy="35623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4880843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2.77778E-7 6.2963E-6 L 0.45833 6.2963E-6 " pathEditMode="relative" ptsTypes="AA">
                                      <p:cBhvr>
                                        <p:cTn id="6" dur="2000" fill="hold"/>
                                        <p:tgtEl>
                                          <p:spTgt spid="33"/>
                                        </p:tgtEl>
                                        <p:attrNameLst>
                                          <p:attrName>ppt_x</p:attrName>
                                          <p:attrName>ppt_y</p:attrName>
                                        </p:attrNameLst>
                                      </p:cBhvr>
                                    </p:animMotion>
                                  </p:childTnLst>
                                </p:cTn>
                              </p:par>
                            </p:childTnLst>
                          </p:cTn>
                        </p:par>
                        <p:par>
                          <p:cTn id="7" fill="hold">
                            <p:stCondLst>
                              <p:cond delay="2000"/>
                            </p:stCondLst>
                            <p:childTnLst>
                              <p:par>
                                <p:cTn id="8" presetID="0" presetClass="path" presetSubtype="0" accel="50000" decel="50000" fill="hold" grpId="0" nodeType="afterEffect">
                                  <p:stCondLst>
                                    <p:cond delay="0"/>
                                  </p:stCondLst>
                                  <p:childTnLst>
                                    <p:animMotion origin="layout" path="M 3.33333E-6 -1.85185E-6 L 0.46458 0.00371 " pathEditMode="relative" rAng="0" ptsTypes="AA">
                                      <p:cBhvr>
                                        <p:cTn id="9" dur="2000" fill="hold"/>
                                        <p:tgtEl>
                                          <p:spTgt spid="32"/>
                                        </p:tgtEl>
                                        <p:attrNameLst>
                                          <p:attrName>ppt_x</p:attrName>
                                          <p:attrName>ppt_y</p:attrName>
                                        </p:attrNameLst>
                                      </p:cBhvr>
                                      <p:rCtr x="23229" y="185"/>
                                    </p:animMotion>
                                  </p:childTnLst>
                                </p:cTn>
                              </p:par>
                            </p:childTnLst>
                          </p:cTn>
                        </p:par>
                        <p:par>
                          <p:cTn id="10" fill="hold">
                            <p:stCondLst>
                              <p:cond delay="4000"/>
                            </p:stCondLst>
                            <p:childTnLst>
                              <p:par>
                                <p:cTn id="11" presetID="0" presetClass="path" presetSubtype="0" accel="50000" decel="50000" fill="hold" grpId="0" nodeType="afterEffect">
                                  <p:stCondLst>
                                    <p:cond delay="0"/>
                                  </p:stCondLst>
                                  <p:childTnLst>
                                    <p:animMotion origin="layout" path="M -3.61111E-6 -1.85185E-6 L 0.34358 0.04815 " pathEditMode="relative" rAng="0" ptsTypes="AA">
                                      <p:cBhvr>
                                        <p:cTn id="12" dur="2000" fill="hold"/>
                                        <p:tgtEl>
                                          <p:spTgt spid="45"/>
                                        </p:tgtEl>
                                        <p:attrNameLst>
                                          <p:attrName>ppt_x</p:attrName>
                                          <p:attrName>ppt_y</p:attrName>
                                        </p:attrNameLst>
                                      </p:cBhvr>
                                      <p:rCtr x="17170" y="2407"/>
                                    </p:animMotion>
                                  </p:childTnLst>
                                </p:cTn>
                              </p:par>
                            </p:childTnLst>
                          </p:cTn>
                        </p:par>
                        <p:par>
                          <p:cTn id="13" fill="hold">
                            <p:stCondLst>
                              <p:cond delay="6000"/>
                            </p:stCondLst>
                            <p:childTnLst>
                              <p:par>
                                <p:cTn id="14" presetID="0" presetClass="path" presetSubtype="0" accel="50000" decel="50000" fill="hold" grpId="0" nodeType="afterEffect">
                                  <p:stCondLst>
                                    <p:cond delay="0"/>
                                  </p:stCondLst>
                                  <p:childTnLst>
                                    <p:animMotion origin="layout" path="M -3.33333E-6 -1.85185E-6 L 0.34792 0.04815 " pathEditMode="relative" rAng="0" ptsTypes="AA">
                                      <p:cBhvr>
                                        <p:cTn id="15" dur="2000" fill="hold"/>
                                        <p:tgtEl>
                                          <p:spTgt spid="44"/>
                                        </p:tgtEl>
                                        <p:attrNameLst>
                                          <p:attrName>ppt_x</p:attrName>
                                          <p:attrName>ppt_y</p:attrName>
                                        </p:attrNameLst>
                                      </p:cBhvr>
                                      <p:rCtr x="17396" y="2407"/>
                                    </p:animMotion>
                                  </p:childTnLst>
                                </p:cTn>
                              </p:par>
                            </p:childTnLst>
                          </p:cTn>
                        </p:par>
                        <p:par>
                          <p:cTn id="16" fill="hold">
                            <p:stCondLst>
                              <p:cond delay="8000"/>
                            </p:stCondLst>
                            <p:childTnLst>
                              <p:par>
                                <p:cTn id="17" presetID="0" presetClass="path" presetSubtype="0" accel="50000" decel="50000" fill="hold" grpId="0" nodeType="afterEffect">
                                  <p:stCondLst>
                                    <p:cond delay="0"/>
                                  </p:stCondLst>
                                  <p:childTnLst>
                                    <p:animMotion origin="layout" path="M -2.77778E-7 -1.85185E-6 L 0.35191 0.00371 " pathEditMode="relative" rAng="0" ptsTypes="AA">
                                      <p:cBhvr>
                                        <p:cTn id="18" dur="2000" fill="hold"/>
                                        <p:tgtEl>
                                          <p:spTgt spid="69"/>
                                        </p:tgtEl>
                                        <p:attrNameLst>
                                          <p:attrName>ppt_x</p:attrName>
                                          <p:attrName>ppt_y</p:attrName>
                                        </p:attrNameLst>
                                      </p:cBhvr>
                                      <p:rCtr x="17587" y="185"/>
                                    </p:animMotion>
                                  </p:childTnLst>
                                </p:cTn>
                              </p:par>
                            </p:childTnLst>
                          </p:cTn>
                        </p:par>
                        <p:par>
                          <p:cTn id="19" fill="hold">
                            <p:stCondLst>
                              <p:cond delay="10000"/>
                            </p:stCondLst>
                            <p:childTnLst>
                              <p:par>
                                <p:cTn id="20" presetID="0" presetClass="path" presetSubtype="0" accel="50000" decel="50000" fill="hold" grpId="0" nodeType="afterEffect">
                                  <p:stCondLst>
                                    <p:cond delay="0"/>
                                  </p:stCondLst>
                                  <p:childTnLst>
                                    <p:animMotion origin="layout" path="M 1.11022E-16 -1.85185E-6 L 0.34792 0.00371 " pathEditMode="relative" rAng="0" ptsTypes="AA">
                                      <p:cBhvr>
                                        <p:cTn id="21" dur="2000" fill="hold"/>
                                        <p:tgtEl>
                                          <p:spTgt spid="68"/>
                                        </p:tgtEl>
                                        <p:attrNameLst>
                                          <p:attrName>ppt_x</p:attrName>
                                          <p:attrName>ppt_y</p:attrName>
                                        </p:attrNameLst>
                                      </p:cBhvr>
                                      <p:rCtr x="17396" y="185"/>
                                    </p:animMotion>
                                  </p:childTnLst>
                                </p:cTn>
                              </p:par>
                            </p:childTnLst>
                          </p:cTn>
                        </p:par>
                        <p:par>
                          <p:cTn id="22" fill="hold">
                            <p:stCondLst>
                              <p:cond delay="12000"/>
                            </p:stCondLst>
                            <p:childTnLst>
                              <p:par>
                                <p:cTn id="23" presetID="0" presetClass="path" presetSubtype="0" accel="50000" decel="50000" fill="hold" grpId="0" nodeType="afterEffect">
                                  <p:stCondLst>
                                    <p:cond delay="0"/>
                                  </p:stCondLst>
                                  <p:childTnLst>
                                    <p:animMotion origin="layout" path="M 3.05556E-6 -1.85185E-6 L 0.23524 0.04815 " pathEditMode="relative" rAng="0" ptsTypes="AA">
                                      <p:cBhvr>
                                        <p:cTn id="24" dur="2000" fill="hold"/>
                                        <p:tgtEl>
                                          <p:spTgt spid="81"/>
                                        </p:tgtEl>
                                        <p:attrNameLst>
                                          <p:attrName>ppt_x</p:attrName>
                                          <p:attrName>ppt_y</p:attrName>
                                        </p:attrNameLst>
                                      </p:cBhvr>
                                      <p:rCtr x="11753" y="2407"/>
                                    </p:animMotion>
                                  </p:childTnLst>
                                </p:cTn>
                              </p:par>
                            </p:childTnLst>
                          </p:cTn>
                        </p:par>
                        <p:par>
                          <p:cTn id="25" fill="hold">
                            <p:stCondLst>
                              <p:cond delay="14000"/>
                            </p:stCondLst>
                            <p:childTnLst>
                              <p:par>
                                <p:cTn id="26" presetID="0" presetClass="path" presetSubtype="0" accel="50000" decel="50000" fill="hold" grpId="0" nodeType="afterEffect">
                                  <p:stCondLst>
                                    <p:cond delay="0"/>
                                  </p:stCondLst>
                                  <p:childTnLst>
                                    <p:animMotion origin="layout" path="M 3.33333E-6 -1.85185E-6 L 0.23125 0.04815 " pathEditMode="relative" rAng="0" ptsTypes="AA">
                                      <p:cBhvr>
                                        <p:cTn id="27" dur="2000" fill="hold"/>
                                        <p:tgtEl>
                                          <p:spTgt spid="80"/>
                                        </p:tgtEl>
                                        <p:attrNameLst>
                                          <p:attrName>ppt_x</p:attrName>
                                          <p:attrName>ppt_y</p:attrName>
                                        </p:attrNameLst>
                                      </p:cBhvr>
                                      <p:rCtr x="11563" y="2407"/>
                                    </p:animMotion>
                                  </p:childTnLst>
                                </p:cTn>
                              </p:par>
                            </p:childTnLst>
                          </p:cTn>
                        </p:par>
                        <p:par>
                          <p:cTn id="28" fill="hold">
                            <p:stCondLst>
                              <p:cond delay="16000"/>
                            </p:stCondLst>
                            <p:childTnLst>
                              <p:par>
                                <p:cTn id="29" presetID="0" presetClass="path" presetSubtype="0" accel="50000" decel="50000" fill="hold" grpId="0" nodeType="afterEffect">
                                  <p:stCondLst>
                                    <p:cond delay="0"/>
                                  </p:stCondLst>
                                  <p:childTnLst>
                                    <p:animMotion origin="layout" path="M 1.66667E-6 4.07407E-6 L 0.46354 -0.04399 " pathEditMode="relative" rAng="0" ptsTypes="AA">
                                      <p:cBhvr>
                                        <p:cTn id="30" dur="2000" fill="hold"/>
                                        <p:tgtEl>
                                          <p:spTgt spid="39"/>
                                        </p:tgtEl>
                                        <p:attrNameLst>
                                          <p:attrName>ppt_x</p:attrName>
                                          <p:attrName>ppt_y</p:attrName>
                                        </p:attrNameLst>
                                      </p:cBhvr>
                                      <p:rCtr x="23177" y="-2199"/>
                                    </p:animMotion>
                                  </p:childTnLst>
                                </p:cTn>
                              </p:par>
                            </p:childTnLst>
                          </p:cTn>
                        </p:par>
                        <p:par>
                          <p:cTn id="31" fill="hold">
                            <p:stCondLst>
                              <p:cond delay="18000"/>
                            </p:stCondLst>
                            <p:childTnLst>
                              <p:par>
                                <p:cTn id="32" presetID="0" presetClass="path" presetSubtype="0" accel="50000" decel="50000" fill="hold" grpId="0" nodeType="afterEffect">
                                  <p:stCondLst>
                                    <p:cond delay="0"/>
                                  </p:stCondLst>
                                  <p:childTnLst>
                                    <p:animMotion origin="layout" path="M 3.33333E-6 -2.96296E-6 L 0.47291 -0.04977 " pathEditMode="relative" rAng="0" ptsTypes="AA">
                                      <p:cBhvr>
                                        <p:cTn id="33" dur="2000" fill="hold"/>
                                        <p:tgtEl>
                                          <p:spTgt spid="38"/>
                                        </p:tgtEl>
                                        <p:attrNameLst>
                                          <p:attrName>ppt_x</p:attrName>
                                          <p:attrName>ppt_y</p:attrName>
                                        </p:attrNameLst>
                                      </p:cBhvr>
                                      <p:rCtr x="23646" y="-2500"/>
                                    </p:animMotion>
                                  </p:childTnLst>
                                </p:cTn>
                              </p:par>
                            </p:childTnLst>
                          </p:cTn>
                        </p:par>
                        <p:par>
                          <p:cTn id="34" fill="hold">
                            <p:stCondLst>
                              <p:cond delay="20000"/>
                            </p:stCondLst>
                            <p:childTnLst>
                              <p:par>
                                <p:cTn id="35" presetID="0" presetClass="path" presetSubtype="0" accel="50000" decel="50000" fill="hold" grpId="0" nodeType="afterEffect">
                                  <p:stCondLst>
                                    <p:cond delay="0"/>
                                  </p:stCondLst>
                                  <p:childTnLst>
                                    <p:animMotion origin="layout" path="M -3.61111E-6 4.81481E-6 L 0.35191 -0.00255 " pathEditMode="relative" rAng="0" ptsTypes="AA">
                                      <p:cBhvr>
                                        <p:cTn id="36" dur="2000" fill="hold"/>
                                        <p:tgtEl>
                                          <p:spTgt spid="51"/>
                                        </p:tgtEl>
                                        <p:attrNameLst>
                                          <p:attrName>ppt_x</p:attrName>
                                          <p:attrName>ppt_y</p:attrName>
                                        </p:attrNameLst>
                                      </p:cBhvr>
                                      <p:rCtr x="17587" y="-139"/>
                                    </p:animMotion>
                                  </p:childTnLst>
                                </p:cTn>
                              </p:par>
                            </p:childTnLst>
                          </p:cTn>
                        </p:par>
                        <p:par>
                          <p:cTn id="37" fill="hold">
                            <p:stCondLst>
                              <p:cond delay="22000"/>
                            </p:stCondLst>
                            <p:childTnLst>
                              <p:par>
                                <p:cTn id="38" presetID="0" presetClass="path" presetSubtype="0" accel="50000" decel="50000" fill="hold" grpId="0" nodeType="afterEffect">
                                  <p:stCondLst>
                                    <p:cond delay="0"/>
                                  </p:stCondLst>
                                  <p:childTnLst>
                                    <p:animMotion origin="layout" path="M -3.33333E-6 -2.96296E-6 L 0.35625 -0.00532 " pathEditMode="relative" rAng="0" ptsTypes="AA">
                                      <p:cBhvr>
                                        <p:cTn id="39" dur="2000" fill="hold"/>
                                        <p:tgtEl>
                                          <p:spTgt spid="50"/>
                                        </p:tgtEl>
                                        <p:attrNameLst>
                                          <p:attrName>ppt_x</p:attrName>
                                          <p:attrName>ppt_y</p:attrName>
                                        </p:attrNameLst>
                                      </p:cBhvr>
                                      <p:rCtr x="17812" y="-278"/>
                                    </p:animMotion>
                                  </p:childTnLst>
                                </p:cTn>
                              </p:par>
                            </p:childTnLst>
                          </p:cTn>
                        </p:par>
                        <p:par>
                          <p:cTn id="40" fill="hold">
                            <p:stCondLst>
                              <p:cond delay="24000"/>
                            </p:stCondLst>
                            <p:childTnLst>
                              <p:par>
                                <p:cTn id="41" presetID="0" presetClass="path" presetSubtype="0" accel="50000" decel="50000" fill="hold" grpId="0" nodeType="afterEffect">
                                  <p:stCondLst>
                                    <p:cond delay="0"/>
                                  </p:stCondLst>
                                  <p:childTnLst>
                                    <p:animMotion origin="layout" path="M -2.77778E-7 2.96296E-6 L 0.35191 -0.0051 " pathEditMode="relative" rAng="0" ptsTypes="AA">
                                      <p:cBhvr>
                                        <p:cTn id="42" dur="2000" fill="hold"/>
                                        <p:tgtEl>
                                          <p:spTgt spid="73"/>
                                        </p:tgtEl>
                                        <p:attrNameLst>
                                          <p:attrName>ppt_x</p:attrName>
                                          <p:attrName>ppt_y</p:attrName>
                                        </p:attrNameLst>
                                      </p:cBhvr>
                                      <p:rCtr x="17587" y="-255"/>
                                    </p:animMotion>
                                  </p:childTnLst>
                                </p:cTn>
                              </p:par>
                            </p:childTnLst>
                          </p:cTn>
                        </p:par>
                        <p:par>
                          <p:cTn id="43" fill="hold">
                            <p:stCondLst>
                              <p:cond delay="26000"/>
                            </p:stCondLst>
                            <p:childTnLst>
                              <p:par>
                                <p:cTn id="44" presetID="0" presetClass="path" presetSubtype="0" accel="50000" decel="50000" fill="hold" grpId="0" nodeType="afterEffect">
                                  <p:stCondLst>
                                    <p:cond delay="0"/>
                                  </p:stCondLst>
                                  <p:childTnLst>
                                    <p:animMotion origin="layout" path="M 1.11022E-16 -1.48148E-6 L 0.34792 -0.00579 " pathEditMode="relative" rAng="0" ptsTypes="AA">
                                      <p:cBhvr>
                                        <p:cTn id="45" dur="2000" fill="hold"/>
                                        <p:tgtEl>
                                          <p:spTgt spid="72"/>
                                        </p:tgtEl>
                                        <p:attrNameLst>
                                          <p:attrName>ppt_x</p:attrName>
                                          <p:attrName>ppt_y</p:attrName>
                                        </p:attrNameLst>
                                      </p:cBhvr>
                                      <p:rCtr x="17396" y="-301"/>
                                    </p:animMotion>
                                  </p:childTnLst>
                                </p:cTn>
                              </p:par>
                            </p:childTnLst>
                          </p:cTn>
                        </p:par>
                        <p:par>
                          <p:cTn id="46" fill="hold">
                            <p:stCondLst>
                              <p:cond delay="28000"/>
                            </p:stCondLst>
                            <p:childTnLst>
                              <p:par>
                                <p:cTn id="47" presetID="0" presetClass="path" presetSubtype="0" accel="50000" decel="50000" fill="hold" grpId="0" nodeType="afterEffect">
                                  <p:stCondLst>
                                    <p:cond delay="0"/>
                                  </p:stCondLst>
                                  <p:childTnLst>
                                    <p:animMotion origin="layout" path="M 0 0 L 0.23333 0.03333 " pathEditMode="relative" ptsTypes="AA">
                                      <p:cBhvr>
                                        <p:cTn id="48" dur="2000" fill="hold"/>
                                        <p:tgtEl>
                                          <p:spTgt spid="85"/>
                                        </p:tgtEl>
                                        <p:attrNameLst>
                                          <p:attrName>ppt_x</p:attrName>
                                          <p:attrName>ppt_y</p:attrName>
                                        </p:attrNameLst>
                                      </p:cBhvr>
                                    </p:animMotion>
                                  </p:childTnLst>
                                </p:cTn>
                              </p:par>
                            </p:childTnLst>
                          </p:cTn>
                        </p:par>
                        <p:par>
                          <p:cTn id="49" fill="hold">
                            <p:stCondLst>
                              <p:cond delay="30000"/>
                            </p:stCondLst>
                            <p:childTnLst>
                              <p:par>
                                <p:cTn id="50" presetID="0" presetClass="path" presetSubtype="0" accel="50000" decel="50000" fill="hold" grpId="0" nodeType="afterEffect">
                                  <p:stCondLst>
                                    <p:cond delay="0"/>
                                  </p:stCondLst>
                                  <p:childTnLst>
                                    <p:animMotion origin="layout" path="M -6.66667E-6 5.92593E-6 L 0.23333 0.03334 " pathEditMode="relative" ptsTypes="AA">
                                      <p:cBhvr>
                                        <p:cTn id="51" dur="2000" fill="hold"/>
                                        <p:tgtEl>
                                          <p:spTgt spid="8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8" grpId="0" animBg="1"/>
      <p:bldP spid="39" grpId="0" animBg="1"/>
      <p:bldP spid="44" grpId="0" animBg="1"/>
      <p:bldP spid="45" grpId="0" animBg="1"/>
      <p:bldP spid="50" grpId="0" animBg="1"/>
      <p:bldP spid="51" grpId="0" animBg="1"/>
      <p:bldP spid="68" grpId="0" animBg="1"/>
      <p:bldP spid="69" grpId="0" animBg="1"/>
      <p:bldP spid="72" grpId="0" animBg="1"/>
      <p:bldP spid="73" grpId="0" animBg="1"/>
      <p:bldP spid="80" grpId="0" animBg="1"/>
      <p:bldP spid="81" grpId="0" animBg="1"/>
      <p:bldP spid="84" grpId="0" animBg="1"/>
      <p:bldP spid="8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Deployment Nightmares</a:t>
            </a:r>
            <a:endParaRPr lang="en-US" dirty="0"/>
          </a:p>
        </p:txBody>
      </p:sp>
      <p:sp>
        <p:nvSpPr>
          <p:cNvPr id="5" name="Content Placeholder 4"/>
          <p:cNvSpPr>
            <a:spLocks noGrp="1"/>
          </p:cNvSpPr>
          <p:nvPr>
            <p:ph idx="1"/>
          </p:nvPr>
        </p:nvSpPr>
        <p:spPr/>
        <p:txBody>
          <a:bodyPr/>
          <a:lstStyle/>
          <a:p>
            <a:r>
              <a:rPr lang="en-US" dirty="0" smtClean="0"/>
              <a:t>Parallel deployment wasn’t possible so…</a:t>
            </a:r>
          </a:p>
          <a:p>
            <a:endParaRPr lang="en-US" dirty="0" smtClean="0"/>
          </a:p>
          <a:p>
            <a:r>
              <a:rPr lang="en-US" dirty="0" smtClean="0"/>
              <a:t>Babysitting sequential deployments</a:t>
            </a:r>
            <a:endParaRPr lang="en-US" dirty="0"/>
          </a:p>
        </p:txBody>
      </p:sp>
      <p:sp>
        <p:nvSpPr>
          <p:cNvPr id="2" name="Slide Number Placeholder 1"/>
          <p:cNvSpPr>
            <a:spLocks noGrp="1"/>
          </p:cNvSpPr>
          <p:nvPr>
            <p:ph type="sldNum" sz="quarter" idx="10"/>
          </p:nvPr>
        </p:nvSpPr>
        <p:spPr/>
        <p:txBody>
          <a:bodyPr/>
          <a:lstStyle/>
          <a:p>
            <a:fld id="{75897B0D-BA2C-2244-86F3-025175B80EAC}" type="slidenum">
              <a:rPr lang="en-US" smtClean="0"/>
              <a:pPr/>
              <a:t>19</a:t>
            </a:fld>
            <a:endParaRPr lang="en-US" dirty="0"/>
          </a:p>
        </p:txBody>
      </p:sp>
      <p:pic>
        <p:nvPicPr>
          <p:cNvPr id="4" name="Picture 3"/>
          <p:cNvPicPr>
            <a:picLocks noChangeAspect="1"/>
          </p:cNvPicPr>
          <p:nvPr/>
        </p:nvPicPr>
        <p:blipFill>
          <a:blip r:embed="rId3"/>
          <a:stretch>
            <a:fillRect/>
          </a:stretch>
        </p:blipFill>
        <p:spPr>
          <a:xfrm>
            <a:off x="1992499" y="2066636"/>
            <a:ext cx="2055337" cy="2657764"/>
          </a:xfrm>
          <a:prstGeom prst="rect">
            <a:avLst/>
          </a:prstGeom>
        </p:spPr>
      </p:pic>
      <p:pic>
        <p:nvPicPr>
          <p:cNvPr id="6" name="Content Placeholder 6" descr="kafka_crop.jpg"/>
          <p:cNvPicPr>
            <a:picLocks noChangeAspect="1"/>
          </p:cNvPicPr>
          <p:nvPr/>
        </p:nvPicPr>
        <p:blipFill rotWithShape="1">
          <a:blip r:embed="rId4">
            <a:extLst>
              <a:ext uri="{28A0092B-C50C-407E-A947-70E740481C1C}">
                <a14:useLocalDpi xmlns:a14="http://schemas.microsoft.com/office/drawing/2010/main" val="0"/>
              </a:ext>
            </a:extLst>
          </a:blip>
          <a:srcRect l="-10185" t="-1140" r="-15928" b="14088"/>
          <a:stretch/>
        </p:blipFill>
        <p:spPr>
          <a:xfrm>
            <a:off x="4671829" y="2733038"/>
            <a:ext cx="3643887" cy="1631144"/>
          </a:xfrm>
          <a:prstGeom prst="rect">
            <a:avLst/>
          </a:prstGeom>
        </p:spPr>
      </p:pic>
      <p:sp>
        <p:nvSpPr>
          <p:cNvPr id="7" name="TextBox 6"/>
          <p:cNvSpPr txBox="1"/>
          <p:nvPr/>
        </p:nvSpPr>
        <p:spPr>
          <a:xfrm>
            <a:off x="1399307" y="5021491"/>
            <a:ext cx="914400" cy="914400"/>
          </a:xfrm>
          <a:prstGeom prst="rect">
            <a:avLst/>
          </a:prstGeom>
        </p:spPr>
        <p:txBody>
          <a:bodyPr vert="horz" wrap="none" lIns="0" tIns="45720" rIns="91440" bIns="45720" rtlCol="0">
            <a:noAutofit/>
          </a:bodyPr>
          <a:lstStyle/>
          <a:p>
            <a:pPr marL="342900" marR="0" indent="-34290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endParaRPr kumimoji="0" lang="en-US" sz="2000" b="0" i="0" u="none" strike="noStrike" kern="1200" cap="none" spc="0" normalizeH="0" baseline="0" noProof="0" dirty="0" smtClean="0">
              <a:ln>
                <a:noFill/>
              </a:ln>
              <a:effectLst/>
              <a:uLnTx/>
              <a:uFillTx/>
              <a:latin typeface="Arial" pitchFamily="34" charset="0"/>
              <a:ea typeface="+mn-ea"/>
              <a:cs typeface="Arial" pitchFamily="34" charset="0"/>
            </a:endParaRPr>
          </a:p>
        </p:txBody>
      </p:sp>
    </p:spTree>
    <p:extLst>
      <p:ext uri="{BB962C8B-B14F-4D97-AF65-F5344CB8AC3E}">
        <p14:creationId xmlns:p14="http://schemas.microsoft.com/office/powerpoint/2010/main" val="286698997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Am I Here?</a:t>
            </a:r>
            <a:endParaRPr lang="en-US" dirty="0"/>
          </a:p>
        </p:txBody>
      </p:sp>
      <p:sp>
        <p:nvSpPr>
          <p:cNvPr id="3" name="Content Placeholder 2"/>
          <p:cNvSpPr>
            <a:spLocks noGrp="1"/>
          </p:cNvSpPr>
          <p:nvPr>
            <p:ph idx="1"/>
          </p:nvPr>
        </p:nvSpPr>
        <p:spPr/>
        <p:txBody>
          <a:bodyPr/>
          <a:lstStyle/>
          <a:p>
            <a:r>
              <a:rPr lang="en-US" dirty="0" smtClean="0"/>
              <a:t>You want to find out what this “Kafka” thing is</a:t>
            </a:r>
          </a:p>
          <a:p>
            <a:endParaRPr lang="en-US" dirty="0"/>
          </a:p>
          <a:p>
            <a:r>
              <a:rPr lang="en-US" dirty="0" smtClean="0"/>
              <a:t>You’re running Kafka, but you want to go big</a:t>
            </a:r>
          </a:p>
          <a:p>
            <a:endParaRPr lang="en-US" dirty="0"/>
          </a:p>
          <a:p>
            <a:r>
              <a:rPr lang="en-US" dirty="0" smtClean="0"/>
              <a:t>You’re looking for some neat </a:t>
            </a:r>
            <a:r>
              <a:rPr lang="en-US" dirty="0" err="1" smtClean="0"/>
              <a:t>whizbangs</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2</a:t>
            </a:fld>
            <a:endParaRPr lang="en-US" dirty="0"/>
          </a:p>
        </p:txBody>
      </p:sp>
    </p:spTree>
    <p:extLst>
      <p:ext uri="{BB962C8B-B14F-4D97-AF65-F5344CB8AC3E}">
        <p14:creationId xmlns:p14="http://schemas.microsoft.com/office/powerpoint/2010/main" val="263683909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Easy deployments </a:t>
            </a:r>
            <a:endParaRPr lang="en-US" dirty="0"/>
          </a:p>
        </p:txBody>
      </p:sp>
      <p:sp>
        <p:nvSpPr>
          <p:cNvPr id="3" name="Content Placeholder 2"/>
          <p:cNvSpPr>
            <a:spLocks noGrp="1"/>
          </p:cNvSpPr>
          <p:nvPr>
            <p:ph idx="1"/>
          </p:nvPr>
        </p:nvSpPr>
        <p:spPr/>
        <p:txBody>
          <a:bodyPr/>
          <a:lstStyle/>
          <a:p>
            <a:r>
              <a:rPr lang="en-US" dirty="0" smtClean="0"/>
              <a:t>Kafka 0.8.1 makes sure the cluster is in a good state before shutting down</a:t>
            </a:r>
          </a:p>
          <a:p>
            <a:endParaRPr lang="en-US" dirty="0" smtClean="0"/>
          </a:p>
          <a:p>
            <a:pPr lvl="1"/>
            <a:r>
              <a:rPr lang="en-US" dirty="0" smtClean="0"/>
              <a:t>If any brokers in the cluster have under replicated partitions, Kafka will not shut down</a:t>
            </a:r>
          </a:p>
          <a:p>
            <a:pPr lvl="1"/>
            <a:endParaRPr lang="en-US" dirty="0" smtClean="0"/>
          </a:p>
          <a:p>
            <a:pPr lvl="1"/>
            <a:r>
              <a:rPr lang="en-US" dirty="0" smtClean="0"/>
              <a:t>Kafka ensures that only 1 broker is in shutdown sequence at a time.</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20</a:t>
            </a:fld>
            <a:endParaRPr lang="en-US" dirty="0"/>
          </a:p>
        </p:txBody>
      </p:sp>
    </p:spTree>
    <p:extLst>
      <p:ext uri="{BB962C8B-B14F-4D97-AF65-F5344CB8AC3E}">
        <p14:creationId xmlns:p14="http://schemas.microsoft.com/office/powerpoint/2010/main" val="42042446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Killing Zookeeper</a:t>
            </a:r>
            <a:endParaRPr lang="en-US" dirty="0"/>
          </a:p>
        </p:txBody>
      </p:sp>
      <p:sp>
        <p:nvSpPr>
          <p:cNvPr id="5" name="Content Placeholder 4"/>
          <p:cNvSpPr>
            <a:spLocks noGrp="1"/>
          </p:cNvSpPr>
          <p:nvPr>
            <p:ph idx="1"/>
          </p:nvPr>
        </p:nvSpPr>
        <p:spPr/>
        <p:txBody>
          <a:bodyPr/>
          <a:lstStyle/>
          <a:p>
            <a:r>
              <a:rPr lang="en-US" dirty="0" smtClean="0"/>
              <a:t>Consumer offset management done within Zookeeper</a:t>
            </a:r>
          </a:p>
          <a:p>
            <a:endParaRPr lang="en-US" dirty="0" smtClean="0"/>
          </a:p>
          <a:p>
            <a:r>
              <a:rPr lang="en-US" dirty="0" smtClean="0"/>
              <a:t>Every consumer committing offsets every minute for every partition makes ZK very unhappy.</a:t>
            </a:r>
            <a:endParaRPr lang="en-US" dirty="0"/>
          </a:p>
        </p:txBody>
      </p:sp>
      <p:sp>
        <p:nvSpPr>
          <p:cNvPr id="2" name="Slide Number Placeholder 1"/>
          <p:cNvSpPr>
            <a:spLocks noGrp="1"/>
          </p:cNvSpPr>
          <p:nvPr>
            <p:ph type="sldNum" sz="quarter" idx="10"/>
          </p:nvPr>
        </p:nvSpPr>
        <p:spPr/>
        <p:txBody>
          <a:bodyPr/>
          <a:lstStyle/>
          <a:p>
            <a:fld id="{75897B0D-BA2C-2244-86F3-025175B80EAC}" type="slidenum">
              <a:rPr lang="en-US" smtClean="0"/>
              <a:pPr/>
              <a:t>21</a:t>
            </a:fld>
            <a:endParaRPr lang="en-US" dirty="0"/>
          </a:p>
        </p:txBody>
      </p:sp>
    </p:spTree>
    <p:extLst>
      <p:ext uri="{BB962C8B-B14F-4D97-AF65-F5344CB8AC3E}">
        <p14:creationId xmlns:p14="http://schemas.microsoft.com/office/powerpoint/2010/main" val="92225640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Zookeeper on SSD</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22</a:t>
            </a:fld>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4028" y="2457450"/>
            <a:ext cx="5164111" cy="148590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49026" y="956395"/>
            <a:ext cx="5150748" cy="1490687"/>
          </a:xfrm>
          <a:prstGeom prst="rect">
            <a:avLst/>
          </a:prstGeom>
        </p:spPr>
      </p:pic>
    </p:spTree>
    <p:extLst>
      <p:ext uri="{BB962C8B-B14F-4D97-AF65-F5344CB8AC3E}">
        <p14:creationId xmlns:p14="http://schemas.microsoft.com/office/powerpoint/2010/main" val="23167530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Monitoring</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897B0D-BA2C-2244-86F3-025175B80EAC}" type="slidenum">
              <a:rPr lang="en-US" smtClean="0"/>
              <a:pPr/>
              <a:t>23</a:t>
            </a:fld>
            <a:endParaRPr lang="en-US" dirty="0"/>
          </a:p>
        </p:txBody>
      </p:sp>
    </p:spTree>
    <p:extLst>
      <p:ext uri="{BB962C8B-B14F-4D97-AF65-F5344CB8AC3E}">
        <p14:creationId xmlns:p14="http://schemas.microsoft.com/office/powerpoint/2010/main" val="162004777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Kafka Is Broken!</a:t>
            </a:r>
            <a:endParaRPr lang="en-US" dirty="0"/>
          </a:p>
        </p:txBody>
      </p:sp>
      <p:pic>
        <p:nvPicPr>
          <p:cNvPr id="5" name="Content Placeholder 4" descr="Angry Pinkie Pie.png"/>
          <p:cNvPicPr>
            <a:picLocks noGrp="1" noChangeAspect="1"/>
          </p:cNvPicPr>
          <p:nvPr>
            <p:ph idx="1"/>
          </p:nvPr>
        </p:nvPicPr>
        <p:blipFill>
          <a:blip r:embed="rId3">
            <a:extLst>
              <a:ext uri="{28A0092B-C50C-407E-A947-70E740481C1C}">
                <a14:useLocalDpi xmlns:a14="http://schemas.microsoft.com/office/drawing/2010/main" val="0"/>
              </a:ext>
            </a:extLst>
          </a:blip>
          <a:srcRect l="-54678" r="-54678"/>
          <a:stretch>
            <a:fillRect/>
          </a:stretch>
        </p:blipFill>
        <p:spPr/>
      </p:pic>
      <p:sp>
        <p:nvSpPr>
          <p:cNvPr id="4" name="Slide Number Placeholder 3"/>
          <p:cNvSpPr>
            <a:spLocks noGrp="1"/>
          </p:cNvSpPr>
          <p:nvPr>
            <p:ph type="sldNum" sz="quarter" idx="10"/>
          </p:nvPr>
        </p:nvSpPr>
        <p:spPr/>
        <p:txBody>
          <a:bodyPr/>
          <a:lstStyle/>
          <a:p>
            <a:fld id="{75897B0D-BA2C-2244-86F3-025175B80EAC}" type="slidenum">
              <a:rPr lang="en-US" smtClean="0"/>
              <a:pPr/>
              <a:t>24</a:t>
            </a:fld>
            <a:endParaRPr lang="en-US" dirty="0"/>
          </a:p>
        </p:txBody>
      </p:sp>
    </p:spTree>
    <p:extLst>
      <p:ext uri="{BB962C8B-B14F-4D97-AF65-F5344CB8AC3E}">
        <p14:creationId xmlns:p14="http://schemas.microsoft.com/office/powerpoint/2010/main" val="270865155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Kafka Is Broken!</a:t>
            </a:r>
            <a:endParaRPr lang="en-US" dirty="0"/>
          </a:p>
        </p:txBody>
      </p:sp>
      <p:sp>
        <p:nvSpPr>
          <p:cNvPr id="3" name="Content Placeholder 2"/>
          <p:cNvSpPr>
            <a:spLocks noGrp="1"/>
          </p:cNvSpPr>
          <p:nvPr>
            <p:ph idx="1"/>
          </p:nvPr>
        </p:nvSpPr>
        <p:spPr/>
        <p:txBody>
          <a:bodyPr/>
          <a:lstStyle/>
          <a:p>
            <a:r>
              <a:rPr lang="en-US" dirty="0" smtClean="0"/>
              <a:t>Everything is Kafka’s fault first</a:t>
            </a:r>
          </a:p>
          <a:p>
            <a:endParaRPr lang="en-US" dirty="0"/>
          </a:p>
          <a:p>
            <a:r>
              <a:rPr lang="en-US" dirty="0" smtClean="0"/>
              <a:t>What is lag?</a:t>
            </a:r>
          </a:p>
          <a:p>
            <a:endParaRPr lang="en-US" dirty="0"/>
          </a:p>
          <a:p>
            <a:r>
              <a:rPr lang="en-US" dirty="0" smtClean="0"/>
              <a:t>Consumer Problems</a:t>
            </a:r>
          </a:p>
          <a:p>
            <a:pPr lvl="1"/>
            <a:r>
              <a:rPr lang="en-US" dirty="0" smtClean="0"/>
              <a:t>Application problems</a:t>
            </a:r>
          </a:p>
          <a:p>
            <a:pPr lvl="1"/>
            <a:r>
              <a:rPr lang="en-US" dirty="0" smtClean="0"/>
              <a:t>Kafka client problems</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25</a:t>
            </a:fld>
            <a:endParaRPr lang="en-US" dirty="0"/>
          </a:p>
        </p:txBody>
      </p:sp>
    </p:spTree>
    <p:extLst>
      <p:ext uri="{BB962C8B-B14F-4D97-AF65-F5344CB8AC3E}">
        <p14:creationId xmlns:p14="http://schemas.microsoft.com/office/powerpoint/2010/main" val="8928041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Sleep At Night?</a:t>
            </a:r>
            <a:endParaRPr lang="en-US" dirty="0"/>
          </a:p>
        </p:txBody>
      </p:sp>
      <p:sp>
        <p:nvSpPr>
          <p:cNvPr id="3" name="Content Placeholder 2"/>
          <p:cNvSpPr>
            <a:spLocks noGrp="1"/>
          </p:cNvSpPr>
          <p:nvPr>
            <p:ph idx="1"/>
          </p:nvPr>
        </p:nvSpPr>
        <p:spPr/>
        <p:txBody>
          <a:bodyPr/>
          <a:lstStyle/>
          <a:p>
            <a:r>
              <a:rPr lang="en-US" dirty="0" smtClean="0"/>
              <a:t>Educating Users</a:t>
            </a:r>
          </a:p>
          <a:p>
            <a:pPr lvl="1"/>
            <a:r>
              <a:rPr lang="en-US" dirty="0" smtClean="0"/>
              <a:t>Why lag is their fault</a:t>
            </a:r>
          </a:p>
          <a:p>
            <a:pPr lvl="1"/>
            <a:endParaRPr lang="en-US" dirty="0"/>
          </a:p>
          <a:p>
            <a:r>
              <a:rPr lang="en-US" dirty="0" smtClean="0"/>
              <a:t>Monitoring the Ecosystem</a:t>
            </a:r>
          </a:p>
          <a:p>
            <a:pPr lvl="1"/>
            <a:r>
              <a:rPr lang="en-US" dirty="0" smtClean="0"/>
              <a:t>Kafka Brokers</a:t>
            </a:r>
          </a:p>
          <a:p>
            <a:pPr lvl="1"/>
            <a:r>
              <a:rPr lang="en-US" dirty="0" smtClean="0"/>
              <a:t>Zookeeper</a:t>
            </a:r>
          </a:p>
          <a:p>
            <a:pPr lvl="1"/>
            <a:r>
              <a:rPr lang="en-US" dirty="0" smtClean="0"/>
              <a:t>Mirror Makers</a:t>
            </a:r>
          </a:p>
          <a:p>
            <a:pPr lvl="1"/>
            <a:r>
              <a:rPr lang="en-US" dirty="0" smtClean="0"/>
              <a:t>Audit</a:t>
            </a:r>
          </a:p>
          <a:p>
            <a:pPr lvl="1"/>
            <a:r>
              <a:rPr lang="en-US" dirty="0" smtClean="0"/>
              <a:t>REST Interfaces</a:t>
            </a:r>
          </a:p>
          <a:p>
            <a:pPr lvl="1"/>
            <a:endParaRPr lang="en-US" dirty="0"/>
          </a:p>
          <a:p>
            <a:r>
              <a:rPr lang="en-US" dirty="0" smtClean="0"/>
              <a:t>Week Over Week</a:t>
            </a:r>
          </a:p>
        </p:txBody>
      </p:sp>
      <p:sp>
        <p:nvSpPr>
          <p:cNvPr id="4" name="Slide Number Placeholder 3"/>
          <p:cNvSpPr>
            <a:spLocks noGrp="1"/>
          </p:cNvSpPr>
          <p:nvPr>
            <p:ph type="sldNum" sz="quarter" idx="10"/>
          </p:nvPr>
        </p:nvSpPr>
        <p:spPr/>
        <p:txBody>
          <a:bodyPr/>
          <a:lstStyle/>
          <a:p>
            <a:fld id="{75897B0D-BA2C-2244-86F3-025175B80EAC}" type="slidenum">
              <a:rPr lang="en-US" smtClean="0"/>
              <a:pPr/>
              <a:t>26</a:t>
            </a:fld>
            <a:endParaRPr lang="en-US" dirty="0"/>
          </a:p>
        </p:txBody>
      </p:sp>
    </p:spTree>
    <p:extLst>
      <p:ext uri="{BB962C8B-B14F-4D97-AF65-F5344CB8AC3E}">
        <p14:creationId xmlns:p14="http://schemas.microsoft.com/office/powerpoint/2010/main" val="26639534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Cluster Health and Utilization</a:t>
            </a:r>
            <a:endParaRPr lang="en-US" dirty="0"/>
          </a:p>
        </p:txBody>
      </p:sp>
      <p:sp>
        <p:nvSpPr>
          <p:cNvPr id="3" name="Content Placeholder 2"/>
          <p:cNvSpPr>
            <a:spLocks noGrp="1"/>
          </p:cNvSpPr>
          <p:nvPr>
            <p:ph idx="1"/>
          </p:nvPr>
        </p:nvSpPr>
        <p:spPr/>
        <p:txBody>
          <a:bodyPr>
            <a:normAutofit lnSpcReduction="10000"/>
          </a:bodyPr>
          <a:lstStyle/>
          <a:p>
            <a:r>
              <a:rPr lang="en-US" dirty="0" smtClean="0"/>
              <a:t>Under replicated partitions</a:t>
            </a:r>
          </a:p>
          <a:p>
            <a:endParaRPr lang="en-US" dirty="0"/>
          </a:p>
          <a:p>
            <a:r>
              <a:rPr lang="en-US" dirty="0" smtClean="0"/>
              <a:t>Offline partitions</a:t>
            </a:r>
          </a:p>
          <a:p>
            <a:endParaRPr lang="en-US" dirty="0"/>
          </a:p>
          <a:p>
            <a:r>
              <a:rPr lang="en-US" dirty="0" smtClean="0"/>
              <a:t>Broker partition </a:t>
            </a:r>
            <a:r>
              <a:rPr lang="en-US" dirty="0"/>
              <a:t>c</a:t>
            </a:r>
            <a:r>
              <a:rPr lang="en-US" dirty="0" smtClean="0"/>
              <a:t>ount</a:t>
            </a:r>
          </a:p>
          <a:p>
            <a:endParaRPr lang="en-US" dirty="0"/>
          </a:p>
          <a:p>
            <a:r>
              <a:rPr lang="en-US" dirty="0" smtClean="0"/>
              <a:t>Data size on disk</a:t>
            </a:r>
          </a:p>
          <a:p>
            <a:endParaRPr lang="en-US" dirty="0"/>
          </a:p>
          <a:p>
            <a:r>
              <a:rPr lang="en-US" dirty="0" smtClean="0"/>
              <a:t>Leader </a:t>
            </a:r>
            <a:r>
              <a:rPr lang="en-US" dirty="0"/>
              <a:t>p</a:t>
            </a:r>
            <a:r>
              <a:rPr lang="en-US" dirty="0" smtClean="0"/>
              <a:t>artition count</a:t>
            </a:r>
          </a:p>
          <a:p>
            <a:endParaRPr lang="en-US" dirty="0"/>
          </a:p>
          <a:p>
            <a:r>
              <a:rPr lang="en-US" dirty="0" smtClean="0"/>
              <a:t>Network utilization</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27</a:t>
            </a:fld>
            <a:endParaRPr lang="en-US" dirty="0"/>
          </a:p>
        </p:txBody>
      </p:sp>
    </p:spTree>
    <p:extLst>
      <p:ext uri="{BB962C8B-B14F-4D97-AF65-F5344CB8AC3E}">
        <p14:creationId xmlns:p14="http://schemas.microsoft.com/office/powerpoint/2010/main" val="166460848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Zookeeper</a:t>
            </a:r>
            <a:endParaRPr lang="en-US" dirty="0"/>
          </a:p>
        </p:txBody>
      </p:sp>
      <p:sp>
        <p:nvSpPr>
          <p:cNvPr id="3" name="Content Placeholder 2"/>
          <p:cNvSpPr>
            <a:spLocks noGrp="1"/>
          </p:cNvSpPr>
          <p:nvPr>
            <p:ph idx="1"/>
          </p:nvPr>
        </p:nvSpPr>
        <p:spPr/>
        <p:txBody>
          <a:bodyPr/>
          <a:lstStyle/>
          <a:p>
            <a:r>
              <a:rPr lang="en-US" dirty="0" smtClean="0"/>
              <a:t>Ensemble availability</a:t>
            </a:r>
          </a:p>
          <a:p>
            <a:endParaRPr lang="en-US" dirty="0"/>
          </a:p>
          <a:p>
            <a:r>
              <a:rPr lang="en-US" dirty="0" smtClean="0"/>
              <a:t>Latency</a:t>
            </a:r>
          </a:p>
          <a:p>
            <a:endParaRPr lang="en-US" dirty="0"/>
          </a:p>
          <a:p>
            <a:r>
              <a:rPr lang="en-US" dirty="0" smtClean="0"/>
              <a:t>Outstanding requests</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28</a:t>
            </a:fld>
            <a:endParaRPr lang="en-US" dirty="0"/>
          </a:p>
        </p:txBody>
      </p:sp>
    </p:spTree>
    <p:extLst>
      <p:ext uri="{BB962C8B-B14F-4D97-AF65-F5344CB8AC3E}">
        <p14:creationId xmlns:p14="http://schemas.microsoft.com/office/powerpoint/2010/main" val="16316627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Mirror Maker and Audit</a:t>
            </a:r>
            <a:endParaRPr lang="en-US" dirty="0"/>
          </a:p>
        </p:txBody>
      </p:sp>
      <p:sp>
        <p:nvSpPr>
          <p:cNvPr id="3" name="Content Placeholder 2"/>
          <p:cNvSpPr>
            <a:spLocks noGrp="1"/>
          </p:cNvSpPr>
          <p:nvPr>
            <p:ph idx="1"/>
          </p:nvPr>
        </p:nvSpPr>
        <p:spPr/>
        <p:txBody>
          <a:bodyPr/>
          <a:lstStyle/>
          <a:p>
            <a:r>
              <a:rPr lang="en-US" dirty="0" smtClean="0"/>
              <a:t>Mirror Maker</a:t>
            </a:r>
          </a:p>
          <a:p>
            <a:pPr lvl="1"/>
            <a:r>
              <a:rPr lang="en-US" dirty="0" smtClean="0"/>
              <a:t>Lag</a:t>
            </a:r>
          </a:p>
          <a:p>
            <a:pPr lvl="1"/>
            <a:r>
              <a:rPr lang="en-US" dirty="0" smtClean="0"/>
              <a:t>Dropped Messages</a:t>
            </a:r>
          </a:p>
          <a:p>
            <a:endParaRPr lang="en-US" dirty="0"/>
          </a:p>
          <a:p>
            <a:r>
              <a:rPr lang="en-US" dirty="0" smtClean="0"/>
              <a:t>Audit Consumer</a:t>
            </a:r>
          </a:p>
          <a:p>
            <a:pPr lvl="1"/>
            <a:r>
              <a:rPr lang="en-US" dirty="0" smtClean="0"/>
              <a:t>Lag</a:t>
            </a:r>
          </a:p>
          <a:p>
            <a:pPr lvl="1"/>
            <a:r>
              <a:rPr lang="en-US" dirty="0" smtClean="0"/>
              <a:t>Completeness check</a:t>
            </a:r>
          </a:p>
          <a:p>
            <a:pPr lvl="1"/>
            <a:endParaRPr lang="en-US" dirty="0"/>
          </a:p>
          <a:p>
            <a:r>
              <a:rPr lang="en-US" dirty="0" smtClean="0"/>
              <a:t>Audit UI</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29</a:t>
            </a:fld>
            <a:endParaRPr lang="en-US" dirty="0"/>
          </a:p>
        </p:txBody>
      </p:sp>
      <p:sp>
        <p:nvSpPr>
          <p:cNvPr id="5" name="Rectangle 4"/>
          <p:cNvSpPr/>
          <p:nvPr/>
        </p:nvSpPr>
        <p:spPr>
          <a:xfrm>
            <a:off x="4562475" y="841206"/>
            <a:ext cx="1016092" cy="319937"/>
          </a:xfrm>
          <a:prstGeom prst="rect">
            <a:avLst/>
          </a:prstGeom>
          <a:solidFill>
            <a:schemeClr val="accent3"/>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lstStyle/>
          <a:p>
            <a:r>
              <a:rPr lang="en-US" sz="1400" dirty="0" smtClean="0">
                <a:solidFill>
                  <a:schemeClr val="tx1"/>
                </a:solidFill>
              </a:rPr>
              <a:t>Producer</a:t>
            </a:r>
            <a:endParaRPr lang="en-US" sz="1400" dirty="0">
              <a:solidFill>
                <a:schemeClr val="tx1"/>
              </a:solidFill>
            </a:endParaRPr>
          </a:p>
        </p:txBody>
      </p:sp>
      <p:sp>
        <p:nvSpPr>
          <p:cNvPr id="6" name="Rectangle 5"/>
          <p:cNvSpPr/>
          <p:nvPr/>
        </p:nvSpPr>
        <p:spPr>
          <a:xfrm>
            <a:off x="4279447" y="1571625"/>
            <a:ext cx="1533525" cy="670242"/>
          </a:xfrm>
          <a:prstGeom prst="rect">
            <a:avLst/>
          </a:prstGeom>
          <a:solidFill>
            <a:schemeClr val="accent1">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lstStyle/>
          <a:p>
            <a:pPr algn="ctr">
              <a:lnSpc>
                <a:spcPct val="150000"/>
              </a:lnSpc>
            </a:pPr>
            <a:r>
              <a:rPr lang="en-US" dirty="0" smtClean="0">
                <a:solidFill>
                  <a:schemeClr val="tx1"/>
                </a:solidFill>
              </a:rPr>
              <a:t>Cluster</a:t>
            </a:r>
            <a:endParaRPr lang="en-US" dirty="0">
              <a:solidFill>
                <a:schemeClr val="tx1"/>
              </a:solidFill>
            </a:endParaRPr>
          </a:p>
        </p:txBody>
      </p:sp>
      <p:sp>
        <p:nvSpPr>
          <p:cNvPr id="7" name="Rectangle 6"/>
          <p:cNvSpPr/>
          <p:nvPr/>
        </p:nvSpPr>
        <p:spPr>
          <a:xfrm>
            <a:off x="7124247" y="1571625"/>
            <a:ext cx="1533525" cy="670242"/>
          </a:xfrm>
          <a:prstGeom prst="rect">
            <a:avLst/>
          </a:prstGeom>
          <a:solidFill>
            <a:schemeClr val="accent1">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lstStyle/>
          <a:p>
            <a:pPr algn="ctr">
              <a:lnSpc>
                <a:spcPct val="150000"/>
              </a:lnSpc>
            </a:pPr>
            <a:r>
              <a:rPr lang="en-US" dirty="0" smtClean="0">
                <a:solidFill>
                  <a:schemeClr val="tx1"/>
                </a:solidFill>
              </a:rPr>
              <a:t>Cluster</a:t>
            </a:r>
            <a:endParaRPr lang="en-US" dirty="0">
              <a:solidFill>
                <a:schemeClr val="tx1"/>
              </a:solidFill>
            </a:endParaRPr>
          </a:p>
        </p:txBody>
      </p:sp>
      <p:sp>
        <p:nvSpPr>
          <p:cNvPr id="8" name="Diamond 7"/>
          <p:cNvSpPr/>
          <p:nvPr/>
        </p:nvSpPr>
        <p:spPr>
          <a:xfrm>
            <a:off x="6083663" y="1497149"/>
            <a:ext cx="822960" cy="822960"/>
          </a:xfrm>
          <a:prstGeom prst="diamond">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wrap="none"/>
          <a:lstStyle/>
          <a:p>
            <a:pPr algn="ctr"/>
            <a:r>
              <a:rPr lang="en-US" sz="1600" dirty="0" smtClean="0">
                <a:solidFill>
                  <a:schemeClr val="tx1"/>
                </a:solidFill>
              </a:rPr>
              <a:t>MM</a:t>
            </a:r>
            <a:endParaRPr lang="en-US" sz="1600" dirty="0">
              <a:solidFill>
                <a:schemeClr val="tx1"/>
              </a:solidFill>
            </a:endParaRPr>
          </a:p>
        </p:txBody>
      </p:sp>
      <p:cxnSp>
        <p:nvCxnSpPr>
          <p:cNvPr id="9" name="Straight Connector 8"/>
          <p:cNvCxnSpPr/>
          <p:nvPr/>
        </p:nvCxnSpPr>
        <p:spPr>
          <a:xfrm>
            <a:off x="5355771" y="1161143"/>
            <a:ext cx="7258" cy="410482"/>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5428343" y="1201512"/>
            <a:ext cx="870857" cy="278946"/>
          </a:xfrm>
          <a:prstGeom prst="rect">
            <a:avLst/>
          </a:prstGeom>
        </p:spPr>
        <p:txBody>
          <a:bodyPr vert="horz" wrap="none" lIns="0" tIns="45720" rIns="91440" bIns="45720" rtlCol="0">
            <a:noAutofit/>
          </a:bodyPr>
          <a:lstStyle/>
          <a:p>
            <a:pPr marL="342900" marR="0" indent="-342900" algn="l" defTabSz="457200" rtl="0" eaLnBrk="1" fontAlgn="auto" latinLnBrk="0" hangingPunct="1">
              <a:lnSpc>
                <a:spcPct val="70000"/>
              </a:lnSpc>
              <a:spcBef>
                <a:spcPct val="20000"/>
              </a:spcBef>
              <a:spcAft>
                <a:spcPts val="0"/>
              </a:spcAft>
              <a:buClr>
                <a:schemeClr val="accent1"/>
              </a:buClr>
              <a:buSzTx/>
              <a:buFont typeface="Wingdings" pitchFamily="2" charset="2"/>
              <a:buNone/>
              <a:tabLst/>
            </a:pPr>
            <a:r>
              <a:rPr lang="en-US" sz="1400" dirty="0" smtClean="0">
                <a:latin typeface="Arial" pitchFamily="34" charset="0"/>
                <a:cs typeface="Arial" pitchFamily="34" charset="0"/>
              </a:rPr>
              <a:t>Messages</a:t>
            </a:r>
            <a:endParaRPr kumimoji="0" lang="en-US" sz="1400" b="0" i="0" u="none" strike="noStrike" kern="1200" cap="none" spc="0" normalizeH="0" baseline="0" noProof="0" dirty="0" smtClean="0">
              <a:ln>
                <a:noFill/>
              </a:ln>
              <a:effectLst/>
              <a:uLnTx/>
              <a:uFillTx/>
              <a:latin typeface="Arial" pitchFamily="34" charset="0"/>
              <a:cs typeface="Arial" pitchFamily="34" charset="0"/>
            </a:endParaRPr>
          </a:p>
        </p:txBody>
      </p:sp>
      <p:cxnSp>
        <p:nvCxnSpPr>
          <p:cNvPr id="13" name="Straight Connector 12"/>
          <p:cNvCxnSpPr>
            <a:stCxn id="6" idx="3"/>
            <a:endCxn id="8" idx="1"/>
          </p:cNvCxnSpPr>
          <p:nvPr/>
        </p:nvCxnSpPr>
        <p:spPr>
          <a:xfrm>
            <a:off x="5812972" y="1906746"/>
            <a:ext cx="270691" cy="1883"/>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a:stCxn id="8" idx="3"/>
            <a:endCxn id="7" idx="1"/>
          </p:cNvCxnSpPr>
          <p:nvPr/>
        </p:nvCxnSpPr>
        <p:spPr>
          <a:xfrm flipV="1">
            <a:off x="6906623" y="1906746"/>
            <a:ext cx="217624" cy="1883"/>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4688114" y="1161144"/>
            <a:ext cx="7257" cy="410481"/>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3691618" y="1157968"/>
            <a:ext cx="870857" cy="348343"/>
          </a:xfrm>
          <a:prstGeom prst="rect">
            <a:avLst/>
          </a:prstGeom>
        </p:spPr>
        <p:txBody>
          <a:bodyPr vert="horz" wrap="none" lIns="0" tIns="45720" rIns="91440" bIns="45720" rtlCol="0">
            <a:noAutofit/>
          </a:bodyPr>
          <a:lstStyle/>
          <a:p>
            <a:pPr marL="342900" marR="0" indent="-342900" algn="r" defTabSz="457200" rtl="0" eaLnBrk="1" fontAlgn="auto" latinLnBrk="0" hangingPunct="1">
              <a:lnSpc>
                <a:spcPct val="70000"/>
              </a:lnSpc>
              <a:spcBef>
                <a:spcPct val="20000"/>
              </a:spcBef>
              <a:spcAft>
                <a:spcPts val="0"/>
              </a:spcAft>
              <a:buClr>
                <a:schemeClr val="accent1"/>
              </a:buClr>
              <a:buSzTx/>
              <a:buFont typeface="Wingdings" pitchFamily="2" charset="2"/>
              <a:buNone/>
              <a:tabLst/>
            </a:pPr>
            <a:r>
              <a:rPr kumimoji="0" lang="en-US" sz="1400" b="0" i="0" u="none" strike="noStrike" kern="1200" cap="none" spc="0" normalizeH="0" baseline="0" noProof="0" dirty="0" smtClean="0">
                <a:ln>
                  <a:noFill/>
                </a:ln>
                <a:effectLst/>
                <a:uLnTx/>
                <a:uFillTx/>
                <a:latin typeface="Arial" pitchFamily="34" charset="0"/>
                <a:cs typeface="Arial" pitchFamily="34" charset="0"/>
              </a:rPr>
              <a:t>Message</a:t>
            </a:r>
          </a:p>
          <a:p>
            <a:pPr marL="342900" marR="0" indent="-342900" algn="r" defTabSz="457200" rtl="0" eaLnBrk="1" fontAlgn="auto" latinLnBrk="0" hangingPunct="1">
              <a:lnSpc>
                <a:spcPct val="70000"/>
              </a:lnSpc>
              <a:spcBef>
                <a:spcPct val="20000"/>
              </a:spcBef>
              <a:spcAft>
                <a:spcPts val="0"/>
              </a:spcAft>
              <a:buClr>
                <a:schemeClr val="accent1"/>
              </a:buClr>
              <a:buSzTx/>
              <a:buFont typeface="Wingdings" pitchFamily="2" charset="2"/>
              <a:buNone/>
              <a:tabLst/>
            </a:pPr>
            <a:r>
              <a:rPr lang="en-US" sz="1400" dirty="0" smtClean="0">
                <a:latin typeface="Arial" pitchFamily="34" charset="0"/>
                <a:cs typeface="Arial" pitchFamily="34" charset="0"/>
              </a:rPr>
              <a:t>Counts</a:t>
            </a:r>
            <a:endParaRPr kumimoji="0" lang="en-US" sz="1400" b="0" i="0" u="none" strike="noStrike" kern="1200" cap="none" spc="0" normalizeH="0" baseline="0" noProof="0" dirty="0" smtClean="0">
              <a:ln>
                <a:noFill/>
              </a:ln>
              <a:effectLst/>
              <a:uLnTx/>
              <a:uFillTx/>
              <a:latin typeface="Arial" pitchFamily="34" charset="0"/>
              <a:cs typeface="Arial" pitchFamily="34" charset="0"/>
            </a:endParaRPr>
          </a:p>
        </p:txBody>
      </p:sp>
      <p:sp>
        <p:nvSpPr>
          <p:cNvPr id="25" name="Rectangle 24"/>
          <p:cNvSpPr/>
          <p:nvPr/>
        </p:nvSpPr>
        <p:spPr>
          <a:xfrm>
            <a:off x="4281622" y="2768420"/>
            <a:ext cx="1037863" cy="548094"/>
          </a:xfrm>
          <a:prstGeom prst="rect">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lstStyle/>
          <a:p>
            <a:r>
              <a:rPr lang="en-US" sz="1400" dirty="0" smtClean="0">
                <a:solidFill>
                  <a:schemeClr val="tx1"/>
                </a:solidFill>
              </a:rPr>
              <a:t>Audit</a:t>
            </a:r>
          </a:p>
          <a:p>
            <a:r>
              <a:rPr lang="en-US" sz="1400" dirty="0" smtClean="0">
                <a:solidFill>
                  <a:schemeClr val="tx1"/>
                </a:solidFill>
              </a:rPr>
              <a:t>Consumer</a:t>
            </a:r>
            <a:endParaRPr lang="en-US" sz="1400" dirty="0">
              <a:solidFill>
                <a:schemeClr val="tx1"/>
              </a:solidFill>
            </a:endParaRPr>
          </a:p>
        </p:txBody>
      </p:sp>
      <p:cxnSp>
        <p:nvCxnSpPr>
          <p:cNvPr id="26" name="Straight Connector 25"/>
          <p:cNvCxnSpPr/>
          <p:nvPr/>
        </p:nvCxnSpPr>
        <p:spPr>
          <a:xfrm>
            <a:off x="4562475" y="2242459"/>
            <a:ext cx="9525" cy="507998"/>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3575505" y="2325007"/>
            <a:ext cx="870857" cy="348343"/>
          </a:xfrm>
          <a:prstGeom prst="rect">
            <a:avLst/>
          </a:prstGeom>
        </p:spPr>
        <p:txBody>
          <a:bodyPr vert="horz" wrap="none" lIns="0" tIns="45720" rIns="91440" bIns="45720" rtlCol="0">
            <a:noAutofit/>
          </a:bodyPr>
          <a:lstStyle/>
          <a:p>
            <a:pPr marL="342900" marR="0" indent="-342900" algn="r" defTabSz="457200" rtl="0" eaLnBrk="1" fontAlgn="auto" latinLnBrk="0" hangingPunct="1">
              <a:lnSpc>
                <a:spcPct val="70000"/>
              </a:lnSpc>
              <a:spcBef>
                <a:spcPct val="20000"/>
              </a:spcBef>
              <a:spcAft>
                <a:spcPts val="0"/>
              </a:spcAft>
              <a:buClr>
                <a:schemeClr val="accent1"/>
              </a:buClr>
              <a:buSzTx/>
              <a:buFont typeface="Wingdings" pitchFamily="2" charset="2"/>
              <a:buNone/>
              <a:tabLst/>
            </a:pPr>
            <a:r>
              <a:rPr kumimoji="0" lang="en-US" sz="1400" b="0" i="0" u="none" strike="noStrike" kern="1200" cap="none" spc="0" normalizeH="0" baseline="0" noProof="0" dirty="0" smtClean="0">
                <a:ln>
                  <a:noFill/>
                </a:ln>
                <a:effectLst/>
                <a:uLnTx/>
                <a:uFillTx/>
                <a:latin typeface="Arial" pitchFamily="34" charset="0"/>
                <a:cs typeface="Arial" pitchFamily="34" charset="0"/>
              </a:rPr>
              <a:t>All</a:t>
            </a:r>
          </a:p>
          <a:p>
            <a:pPr marL="342900" marR="0" indent="-342900" algn="r" defTabSz="457200" rtl="0" eaLnBrk="1" fontAlgn="auto" latinLnBrk="0" hangingPunct="1">
              <a:lnSpc>
                <a:spcPct val="70000"/>
              </a:lnSpc>
              <a:spcBef>
                <a:spcPct val="20000"/>
              </a:spcBef>
              <a:spcAft>
                <a:spcPts val="0"/>
              </a:spcAft>
              <a:buClr>
                <a:schemeClr val="accent1"/>
              </a:buClr>
              <a:buSzTx/>
              <a:buFont typeface="Wingdings" pitchFamily="2" charset="2"/>
              <a:buNone/>
              <a:tabLst/>
            </a:pPr>
            <a:r>
              <a:rPr lang="en-US" sz="1400" dirty="0" smtClean="0">
                <a:latin typeface="Arial" pitchFamily="34" charset="0"/>
                <a:cs typeface="Arial" pitchFamily="34" charset="0"/>
              </a:rPr>
              <a:t>Messages</a:t>
            </a:r>
            <a:endParaRPr kumimoji="0" lang="en-US" sz="1400" b="0" i="0" u="none" strike="noStrike" kern="1200" cap="none" spc="0" normalizeH="0" baseline="0" noProof="0" dirty="0" smtClean="0">
              <a:ln>
                <a:noFill/>
              </a:ln>
              <a:effectLst/>
              <a:uLnTx/>
              <a:uFillTx/>
              <a:latin typeface="Arial" pitchFamily="34" charset="0"/>
              <a:cs typeface="Arial" pitchFamily="34" charset="0"/>
            </a:endParaRPr>
          </a:p>
        </p:txBody>
      </p:sp>
      <p:cxnSp>
        <p:nvCxnSpPr>
          <p:cNvPr id="29" name="Straight Connector 28"/>
          <p:cNvCxnSpPr/>
          <p:nvPr/>
        </p:nvCxnSpPr>
        <p:spPr>
          <a:xfrm flipV="1">
            <a:off x="5138057" y="2242457"/>
            <a:ext cx="0" cy="522514"/>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5273677" y="2325007"/>
            <a:ext cx="870857" cy="348343"/>
          </a:xfrm>
          <a:prstGeom prst="rect">
            <a:avLst/>
          </a:prstGeom>
        </p:spPr>
        <p:txBody>
          <a:bodyPr vert="horz" wrap="none" lIns="0" tIns="45720" rIns="91440" bIns="45720" rtlCol="0">
            <a:noAutofit/>
          </a:bodyPr>
          <a:lstStyle/>
          <a:p>
            <a:pPr marL="342900" marR="0" indent="-342900" defTabSz="457200" rtl="0" eaLnBrk="1" fontAlgn="auto" latinLnBrk="0" hangingPunct="1">
              <a:lnSpc>
                <a:spcPct val="70000"/>
              </a:lnSpc>
              <a:spcBef>
                <a:spcPct val="20000"/>
              </a:spcBef>
              <a:spcAft>
                <a:spcPts val="0"/>
              </a:spcAft>
              <a:buClr>
                <a:schemeClr val="accent1"/>
              </a:buClr>
              <a:buSzTx/>
              <a:buFont typeface="Wingdings" pitchFamily="2" charset="2"/>
              <a:buNone/>
              <a:tabLst/>
            </a:pPr>
            <a:r>
              <a:rPr kumimoji="0" lang="en-US" sz="1400" b="0" i="0" u="none" strike="noStrike" kern="1200" cap="none" spc="0" normalizeH="0" baseline="0" noProof="0" dirty="0" smtClean="0">
                <a:ln>
                  <a:noFill/>
                </a:ln>
                <a:effectLst/>
                <a:uLnTx/>
                <a:uFillTx/>
                <a:latin typeface="Arial" pitchFamily="34" charset="0"/>
                <a:cs typeface="Arial" pitchFamily="34" charset="0"/>
              </a:rPr>
              <a:t>Audit</a:t>
            </a:r>
          </a:p>
          <a:p>
            <a:pPr marL="342900" marR="0" indent="-342900" defTabSz="457200" rtl="0" eaLnBrk="1" fontAlgn="auto" latinLnBrk="0" hangingPunct="1">
              <a:lnSpc>
                <a:spcPct val="70000"/>
              </a:lnSpc>
              <a:spcBef>
                <a:spcPct val="20000"/>
              </a:spcBef>
              <a:spcAft>
                <a:spcPts val="0"/>
              </a:spcAft>
              <a:buClr>
                <a:schemeClr val="accent1"/>
              </a:buClr>
              <a:buSzTx/>
              <a:buFont typeface="Wingdings" pitchFamily="2" charset="2"/>
              <a:buNone/>
              <a:tabLst/>
            </a:pPr>
            <a:r>
              <a:rPr lang="en-US" sz="1400" dirty="0" smtClean="0">
                <a:latin typeface="Arial" pitchFamily="34" charset="0"/>
                <a:cs typeface="Arial" pitchFamily="34" charset="0"/>
              </a:rPr>
              <a:t>State</a:t>
            </a:r>
            <a:endParaRPr kumimoji="0" lang="en-US" sz="1400" b="0" i="0" u="none" strike="noStrike" kern="1200" cap="none" spc="0" normalizeH="0" baseline="0" noProof="0" dirty="0" smtClean="0">
              <a:ln>
                <a:noFill/>
              </a:ln>
              <a:effectLst/>
              <a:uLnTx/>
              <a:uFillTx/>
              <a:latin typeface="Arial" pitchFamily="34" charset="0"/>
              <a:cs typeface="Arial" pitchFamily="34" charset="0"/>
            </a:endParaRPr>
          </a:p>
        </p:txBody>
      </p:sp>
      <p:sp>
        <p:nvSpPr>
          <p:cNvPr id="33" name="Rectangle 32"/>
          <p:cNvSpPr/>
          <p:nvPr/>
        </p:nvSpPr>
        <p:spPr>
          <a:xfrm>
            <a:off x="7627165" y="2768420"/>
            <a:ext cx="1037863" cy="548094"/>
          </a:xfrm>
          <a:prstGeom prst="rect">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lstStyle/>
          <a:p>
            <a:r>
              <a:rPr lang="en-US" sz="1400" dirty="0" smtClean="0">
                <a:solidFill>
                  <a:schemeClr val="tx1"/>
                </a:solidFill>
              </a:rPr>
              <a:t>Audit</a:t>
            </a:r>
          </a:p>
          <a:p>
            <a:r>
              <a:rPr lang="en-US" sz="1400" dirty="0" smtClean="0">
                <a:solidFill>
                  <a:schemeClr val="tx1"/>
                </a:solidFill>
              </a:rPr>
              <a:t>Consumer</a:t>
            </a:r>
            <a:endParaRPr lang="en-US" sz="1400" dirty="0">
              <a:solidFill>
                <a:schemeClr val="tx1"/>
              </a:solidFill>
            </a:endParaRPr>
          </a:p>
        </p:txBody>
      </p:sp>
      <p:cxnSp>
        <p:nvCxnSpPr>
          <p:cNvPr id="34" name="Straight Connector 33"/>
          <p:cNvCxnSpPr/>
          <p:nvPr/>
        </p:nvCxnSpPr>
        <p:spPr>
          <a:xfrm>
            <a:off x="7908018" y="2242459"/>
            <a:ext cx="9525" cy="507998"/>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flipV="1">
            <a:off x="8483600" y="2242457"/>
            <a:ext cx="0" cy="522514"/>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sp>
        <p:nvSpPr>
          <p:cNvPr id="36" name="Rectangle 35"/>
          <p:cNvSpPr/>
          <p:nvPr/>
        </p:nvSpPr>
        <p:spPr>
          <a:xfrm>
            <a:off x="6509564" y="3893277"/>
            <a:ext cx="1037863" cy="548094"/>
          </a:xfrm>
          <a:prstGeom prst="rect">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lstStyle/>
          <a:p>
            <a:r>
              <a:rPr lang="en-US" sz="1400" dirty="0" smtClean="0">
                <a:solidFill>
                  <a:schemeClr val="tx1"/>
                </a:solidFill>
              </a:rPr>
              <a:t>Audit</a:t>
            </a:r>
          </a:p>
          <a:p>
            <a:r>
              <a:rPr lang="en-US" sz="1400" dirty="0" smtClean="0">
                <a:solidFill>
                  <a:schemeClr val="tx1"/>
                </a:solidFill>
              </a:rPr>
              <a:t>UI</a:t>
            </a:r>
            <a:endParaRPr lang="en-US" sz="1400" dirty="0">
              <a:solidFill>
                <a:schemeClr val="tx1"/>
              </a:solidFill>
            </a:endParaRPr>
          </a:p>
        </p:txBody>
      </p:sp>
      <p:cxnSp>
        <p:nvCxnSpPr>
          <p:cNvPr id="37" name="Straight Connector 36"/>
          <p:cNvCxnSpPr/>
          <p:nvPr/>
        </p:nvCxnSpPr>
        <p:spPr>
          <a:xfrm>
            <a:off x="7278914" y="2242457"/>
            <a:ext cx="7257" cy="1632857"/>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296934" y="3341007"/>
            <a:ext cx="870857" cy="348343"/>
          </a:xfrm>
          <a:prstGeom prst="rect">
            <a:avLst/>
          </a:prstGeom>
        </p:spPr>
        <p:txBody>
          <a:bodyPr vert="horz" wrap="none" lIns="0" tIns="45720" rIns="91440" bIns="45720" rtlCol="0">
            <a:noAutofit/>
          </a:bodyPr>
          <a:lstStyle/>
          <a:p>
            <a:pPr marL="342900" marR="0" indent="-342900" algn="r" defTabSz="457200" rtl="0" eaLnBrk="1" fontAlgn="auto" latinLnBrk="0" hangingPunct="1">
              <a:lnSpc>
                <a:spcPct val="70000"/>
              </a:lnSpc>
              <a:spcBef>
                <a:spcPct val="20000"/>
              </a:spcBef>
              <a:spcAft>
                <a:spcPts val="0"/>
              </a:spcAft>
              <a:buClr>
                <a:schemeClr val="accent1"/>
              </a:buClr>
              <a:buSzTx/>
              <a:buFont typeface="Wingdings" pitchFamily="2" charset="2"/>
              <a:buNone/>
              <a:tabLst/>
            </a:pPr>
            <a:r>
              <a:rPr kumimoji="0" lang="en-US" sz="1400" b="0" i="0" u="none" strike="noStrike" kern="1200" cap="none" spc="0" normalizeH="0" baseline="0" noProof="0" dirty="0" smtClean="0">
                <a:ln>
                  <a:noFill/>
                </a:ln>
                <a:effectLst/>
                <a:uLnTx/>
                <a:uFillTx/>
                <a:latin typeface="Arial" pitchFamily="34" charset="0"/>
                <a:cs typeface="Arial" pitchFamily="34" charset="0"/>
              </a:rPr>
              <a:t>Audit</a:t>
            </a:r>
          </a:p>
          <a:p>
            <a:pPr marL="342900" marR="0" indent="-342900" algn="r" defTabSz="457200" rtl="0" eaLnBrk="1" fontAlgn="auto" latinLnBrk="0" hangingPunct="1">
              <a:lnSpc>
                <a:spcPct val="70000"/>
              </a:lnSpc>
              <a:spcBef>
                <a:spcPct val="20000"/>
              </a:spcBef>
              <a:spcAft>
                <a:spcPts val="0"/>
              </a:spcAft>
              <a:buClr>
                <a:schemeClr val="accent1"/>
              </a:buClr>
              <a:buSzTx/>
              <a:buFont typeface="Wingdings" pitchFamily="2" charset="2"/>
              <a:buNone/>
              <a:tabLst/>
            </a:pPr>
            <a:r>
              <a:rPr lang="en-US" sz="1400" dirty="0" smtClean="0">
                <a:latin typeface="Arial" pitchFamily="34" charset="0"/>
                <a:cs typeface="Arial" pitchFamily="34" charset="0"/>
              </a:rPr>
              <a:t>State</a:t>
            </a:r>
            <a:endParaRPr kumimoji="0" lang="en-US" sz="1400" b="0" i="0" u="none" strike="noStrike" kern="1200" cap="none" spc="0" normalizeH="0" baseline="0" noProof="0" dirty="0" smtClean="0">
              <a:ln>
                <a:noFill/>
              </a:ln>
              <a:effectLst/>
              <a:uLnTx/>
              <a:uFillTx/>
              <a:latin typeface="Arial" pitchFamily="34" charset="0"/>
              <a:cs typeface="Arial" pitchFamily="34" charset="0"/>
            </a:endParaRPr>
          </a:p>
        </p:txBody>
      </p:sp>
    </p:spTree>
    <p:extLst>
      <p:ext uri="{BB962C8B-B14F-4D97-AF65-F5344CB8AC3E}">
        <p14:creationId xmlns:p14="http://schemas.microsoft.com/office/powerpoint/2010/main" val="275620747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9"/>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5"/>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6"/>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2"/>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8"/>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3">
                                            <p:txEl>
                                              <p:pRg st="8" end="8"/>
                                            </p:txEl>
                                          </p:spTgt>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2"/>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37"/>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P spid="6" grpId="0" animBg="1"/>
      <p:bldP spid="7" grpId="0" animBg="1"/>
      <p:bldP spid="8" grpId="0" animBg="1"/>
      <p:bldP spid="12" grpId="0"/>
      <p:bldP spid="24" grpId="0"/>
      <p:bldP spid="25" grpId="0" animBg="1"/>
      <p:bldP spid="28" grpId="0"/>
      <p:bldP spid="32" grpId="0"/>
      <p:bldP spid="33" grpId="0" animBg="1"/>
      <p:bldP spid="36" grpId="0" animBg="1"/>
      <p:bldP spid="4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p:txBody>
          <a:bodyPr/>
          <a:lstStyle/>
          <a:p>
            <a:r>
              <a:rPr lang="en-US" dirty="0" smtClean="0"/>
              <a:t>Clark Haskins</a:t>
            </a:r>
            <a:endParaRPr lang="en-US" dirty="0"/>
          </a:p>
        </p:txBody>
      </p:sp>
      <p:sp>
        <p:nvSpPr>
          <p:cNvPr id="3" name="Text Placeholder 2"/>
          <p:cNvSpPr>
            <a:spLocks noGrp="1"/>
          </p:cNvSpPr>
          <p:nvPr>
            <p:ph type="body" sz="quarter" idx="11"/>
          </p:nvPr>
        </p:nvSpPr>
        <p:spPr/>
        <p:txBody>
          <a:bodyPr/>
          <a:lstStyle/>
          <a:p>
            <a:r>
              <a:rPr lang="en-US" dirty="0" smtClean="0"/>
              <a:t>Site Reliability Engineer</a:t>
            </a:r>
          </a:p>
          <a:p>
            <a:r>
              <a:rPr lang="en-US" dirty="0" smtClean="0"/>
              <a:t>LinkedIn</a:t>
            </a:r>
            <a:endParaRPr lang="en-US" dirty="0"/>
          </a:p>
        </p:txBody>
      </p:sp>
      <p:pic>
        <p:nvPicPr>
          <p:cNvPr id="9" name="Picture Placeholder 8" descr="27bd724.jpg"/>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96" b="96"/>
          <a:stretch>
            <a:fillRect/>
          </a:stretch>
        </p:blipFill>
        <p:spPr/>
      </p:pic>
      <p:sp>
        <p:nvSpPr>
          <p:cNvPr id="5" name="Content Placeholder 4"/>
          <p:cNvSpPr>
            <a:spLocks noGrp="1"/>
          </p:cNvSpPr>
          <p:nvPr>
            <p:ph sz="half" idx="12"/>
          </p:nvPr>
        </p:nvSpPr>
        <p:spPr/>
        <p:txBody>
          <a:bodyPr/>
          <a:lstStyle/>
          <a:p>
            <a:r>
              <a:rPr lang="en-US" dirty="0" smtClean="0"/>
              <a:t>Todd Palino</a:t>
            </a:r>
            <a:endParaRPr lang="en-US" dirty="0"/>
          </a:p>
        </p:txBody>
      </p:sp>
      <p:sp>
        <p:nvSpPr>
          <p:cNvPr id="6" name="Text Placeholder 5"/>
          <p:cNvSpPr>
            <a:spLocks noGrp="1"/>
          </p:cNvSpPr>
          <p:nvPr>
            <p:ph type="body" sz="quarter" idx="13"/>
          </p:nvPr>
        </p:nvSpPr>
        <p:spPr/>
        <p:txBody>
          <a:bodyPr/>
          <a:lstStyle/>
          <a:p>
            <a:r>
              <a:rPr lang="en-US" dirty="0" smtClean="0"/>
              <a:t>Site Reliability Engineer</a:t>
            </a:r>
          </a:p>
          <a:p>
            <a:r>
              <a:rPr lang="en-US" dirty="0" smtClean="0"/>
              <a:t>LinkedIn</a:t>
            </a:r>
            <a:endParaRPr lang="en-US" dirty="0"/>
          </a:p>
        </p:txBody>
      </p:sp>
      <p:pic>
        <p:nvPicPr>
          <p:cNvPr id="8" name="Picture Placeholder 7"/>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723896" y="2947838"/>
            <a:ext cx="822199" cy="822199"/>
          </a:xfrm>
        </p:spPr>
      </p:pic>
    </p:spTree>
    <p:extLst>
      <p:ext uri="{BB962C8B-B14F-4D97-AF65-F5344CB8AC3E}">
        <p14:creationId xmlns:p14="http://schemas.microsoft.com/office/powerpoint/2010/main" val="86181030"/>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Audit UI</a:t>
            </a:r>
            <a:endParaRPr lang="en-US" dirty="0"/>
          </a:p>
        </p:txBody>
      </p:sp>
      <p:pic>
        <p:nvPicPr>
          <p:cNvPr id="5" name="Content Placeholder 4" descr="completeness.png"/>
          <p:cNvPicPr>
            <a:picLocks noGrp="1" noChangeAspect="1"/>
          </p:cNvPicPr>
          <p:nvPr>
            <p:ph idx="1"/>
          </p:nvPr>
        </p:nvPicPr>
        <p:blipFill>
          <a:blip r:embed="rId3">
            <a:extLst>
              <a:ext uri="{28A0092B-C50C-407E-A947-70E740481C1C}">
                <a14:useLocalDpi xmlns:a14="http://schemas.microsoft.com/office/drawing/2010/main" val="0"/>
              </a:ext>
            </a:extLst>
          </a:blip>
          <a:srcRect t="-2892" b="-2892"/>
          <a:stretch>
            <a:fillRect/>
          </a:stretch>
        </p:blipFill>
        <p:spPr/>
      </p:pic>
      <p:sp>
        <p:nvSpPr>
          <p:cNvPr id="4" name="Slide Number Placeholder 3"/>
          <p:cNvSpPr>
            <a:spLocks noGrp="1"/>
          </p:cNvSpPr>
          <p:nvPr>
            <p:ph type="sldNum" sz="quarter" idx="10"/>
          </p:nvPr>
        </p:nvSpPr>
        <p:spPr/>
        <p:txBody>
          <a:bodyPr/>
          <a:lstStyle/>
          <a:p>
            <a:fld id="{75897B0D-BA2C-2244-86F3-025175B80EAC}" type="slidenum">
              <a:rPr lang="en-US" smtClean="0"/>
              <a:pPr/>
              <a:t>30</a:t>
            </a:fld>
            <a:endParaRPr lang="en-US" dirty="0"/>
          </a:p>
        </p:txBody>
      </p:sp>
    </p:spTree>
    <p:extLst>
      <p:ext uri="{BB962C8B-B14F-4D97-AF65-F5344CB8AC3E}">
        <p14:creationId xmlns:p14="http://schemas.microsoft.com/office/powerpoint/2010/main" val="1088417867"/>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Audit UI</a:t>
            </a:r>
            <a:endParaRPr lang="en-US" dirty="0"/>
          </a:p>
        </p:txBody>
      </p:sp>
      <p:pic>
        <p:nvPicPr>
          <p:cNvPr id="5" name="Content Placeholder 4" descr="loadlag.png"/>
          <p:cNvPicPr>
            <a:picLocks noGrp="1" noChangeAspect="1"/>
          </p:cNvPicPr>
          <p:nvPr>
            <p:ph idx="1"/>
          </p:nvPr>
        </p:nvPicPr>
        <p:blipFill>
          <a:blip r:embed="rId3">
            <a:extLst>
              <a:ext uri="{28A0092B-C50C-407E-A947-70E740481C1C}">
                <a14:useLocalDpi xmlns:a14="http://schemas.microsoft.com/office/drawing/2010/main" val="0"/>
              </a:ext>
            </a:extLst>
          </a:blip>
          <a:srcRect t="-1724" b="-1724"/>
          <a:stretch>
            <a:fillRect/>
          </a:stretch>
        </p:blipFill>
        <p:spPr/>
      </p:pic>
      <p:sp>
        <p:nvSpPr>
          <p:cNvPr id="4" name="Slide Number Placeholder 3"/>
          <p:cNvSpPr>
            <a:spLocks noGrp="1"/>
          </p:cNvSpPr>
          <p:nvPr>
            <p:ph type="sldNum" sz="quarter" idx="10"/>
          </p:nvPr>
        </p:nvSpPr>
        <p:spPr/>
        <p:txBody>
          <a:bodyPr/>
          <a:lstStyle/>
          <a:p>
            <a:fld id="{75897B0D-BA2C-2244-86F3-025175B80EAC}" type="slidenum">
              <a:rPr lang="en-US" smtClean="0"/>
              <a:pPr/>
              <a:t>31</a:t>
            </a:fld>
            <a:endParaRPr lang="en-US" dirty="0"/>
          </a:p>
        </p:txBody>
      </p:sp>
    </p:spTree>
    <p:extLst>
      <p:ext uri="{BB962C8B-B14F-4D97-AF65-F5344CB8AC3E}">
        <p14:creationId xmlns:p14="http://schemas.microsoft.com/office/powerpoint/2010/main" val="7956748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Tuning</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897B0D-BA2C-2244-86F3-025175B80EAC}" type="slidenum">
              <a:rPr lang="en-US" smtClean="0"/>
              <a:pPr/>
              <a:t>32</a:t>
            </a:fld>
            <a:endParaRPr lang="en-US" dirty="0"/>
          </a:p>
        </p:txBody>
      </p:sp>
    </p:spTree>
    <p:extLst>
      <p:ext uri="{BB962C8B-B14F-4D97-AF65-F5344CB8AC3E}">
        <p14:creationId xmlns:p14="http://schemas.microsoft.com/office/powerpoint/2010/main" val="1782294637"/>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Hardware and OS</a:t>
            </a:r>
            <a:endParaRPr lang="en-US" dirty="0"/>
          </a:p>
        </p:txBody>
      </p:sp>
      <p:sp>
        <p:nvSpPr>
          <p:cNvPr id="3" name="Content Placeholder 2"/>
          <p:cNvSpPr>
            <a:spLocks noGrp="1"/>
          </p:cNvSpPr>
          <p:nvPr>
            <p:ph idx="1"/>
          </p:nvPr>
        </p:nvSpPr>
        <p:spPr/>
        <p:txBody>
          <a:bodyPr/>
          <a:lstStyle/>
          <a:p>
            <a:r>
              <a:rPr lang="en-US" dirty="0" smtClean="0"/>
              <a:t>Kernel Tuning</a:t>
            </a:r>
          </a:p>
          <a:p>
            <a:pPr lvl="1"/>
            <a:r>
              <a:rPr lang="en-US" dirty="0" smtClean="0"/>
              <a:t>Swapping is Death</a:t>
            </a:r>
            <a:endParaRPr lang="en-US" dirty="0"/>
          </a:p>
          <a:p>
            <a:pPr lvl="1"/>
            <a:r>
              <a:rPr lang="en-US" dirty="0" smtClean="0"/>
              <a:t>Allow more dirty pages</a:t>
            </a:r>
            <a:endParaRPr lang="en-US" dirty="0"/>
          </a:p>
          <a:p>
            <a:pPr lvl="1"/>
            <a:r>
              <a:rPr lang="en-US" dirty="0" smtClean="0"/>
              <a:t>Allow less dirty cache</a:t>
            </a:r>
          </a:p>
          <a:p>
            <a:endParaRPr lang="en-US" dirty="0"/>
          </a:p>
          <a:p>
            <a:r>
              <a:rPr lang="en-US" dirty="0" smtClean="0"/>
              <a:t>Disk throughput</a:t>
            </a:r>
          </a:p>
          <a:p>
            <a:pPr lvl="1"/>
            <a:r>
              <a:rPr lang="en-US" dirty="0" smtClean="0"/>
              <a:t>More spindles</a:t>
            </a:r>
          </a:p>
          <a:p>
            <a:pPr lvl="1"/>
            <a:r>
              <a:rPr lang="en-US" dirty="0" smtClean="0"/>
              <a:t>Longer commit interval</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33</a:t>
            </a:fld>
            <a:endParaRPr lang="en-US" dirty="0"/>
          </a:p>
        </p:txBody>
      </p:sp>
    </p:spTree>
    <p:extLst>
      <p:ext uri="{BB962C8B-B14F-4D97-AF65-F5344CB8AC3E}">
        <p14:creationId xmlns:p14="http://schemas.microsoft.com/office/powerpoint/2010/main" val="10431863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Java Virtual Machine</a:t>
            </a:r>
            <a:endParaRPr lang="en-US" dirty="0"/>
          </a:p>
        </p:txBody>
      </p:sp>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34</a:t>
            </a:fld>
            <a:endParaRPr lang="en-US" dirty="0"/>
          </a:p>
        </p:txBody>
      </p:sp>
    </p:spTree>
    <p:extLst>
      <p:ext uri="{BB962C8B-B14F-4D97-AF65-F5344CB8AC3E}">
        <p14:creationId xmlns:p14="http://schemas.microsoft.com/office/powerpoint/2010/main" val="253647679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Garbage Collection</a:t>
            </a:r>
            <a:endParaRPr lang="en-US" dirty="0"/>
          </a:p>
        </p:txBody>
      </p:sp>
      <p:pic>
        <p:nvPicPr>
          <p:cNvPr id="5" name="Content Placeholder 4" descr="Masons.jpg"/>
          <p:cNvPicPr>
            <a:picLocks noGrp="1" noChangeAspect="1"/>
          </p:cNvPicPr>
          <p:nvPr>
            <p:ph idx="1"/>
          </p:nvPr>
        </p:nvPicPr>
        <p:blipFill>
          <a:blip r:embed="rId3">
            <a:extLst>
              <a:ext uri="{28A0092B-C50C-407E-A947-70E740481C1C}">
                <a14:useLocalDpi xmlns:a14="http://schemas.microsoft.com/office/drawing/2010/main" val="0"/>
              </a:ext>
            </a:extLst>
          </a:blip>
          <a:srcRect l="-38081" r="-38081"/>
          <a:stretch>
            <a:fillRect/>
          </a:stretch>
        </p:blipFill>
        <p:spPr/>
      </p:pic>
      <p:sp>
        <p:nvSpPr>
          <p:cNvPr id="4" name="Slide Number Placeholder 3"/>
          <p:cNvSpPr>
            <a:spLocks noGrp="1"/>
          </p:cNvSpPr>
          <p:nvPr>
            <p:ph type="sldNum" sz="quarter" idx="10"/>
          </p:nvPr>
        </p:nvSpPr>
        <p:spPr/>
        <p:txBody>
          <a:bodyPr/>
          <a:lstStyle/>
          <a:p>
            <a:fld id="{75897B0D-BA2C-2244-86F3-025175B80EAC}" type="slidenum">
              <a:rPr lang="en-US" smtClean="0"/>
              <a:pPr/>
              <a:t>35</a:t>
            </a:fld>
            <a:endParaRPr lang="en-US" dirty="0"/>
          </a:p>
        </p:txBody>
      </p:sp>
    </p:spTree>
    <p:extLst>
      <p:ext uri="{BB962C8B-B14F-4D97-AF65-F5344CB8AC3E}">
        <p14:creationId xmlns:p14="http://schemas.microsoft.com/office/powerpoint/2010/main" val="321124778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Garbage Collection</a:t>
            </a:r>
            <a:endParaRPr lang="en-US" dirty="0"/>
          </a:p>
        </p:txBody>
      </p:sp>
      <p:sp>
        <p:nvSpPr>
          <p:cNvPr id="3" name="Content Placeholder 2"/>
          <p:cNvSpPr>
            <a:spLocks noGrp="1"/>
          </p:cNvSpPr>
          <p:nvPr>
            <p:ph idx="1"/>
          </p:nvPr>
        </p:nvSpPr>
        <p:spPr/>
        <p:txBody>
          <a:bodyPr/>
          <a:lstStyle/>
          <a:p>
            <a:r>
              <a:rPr lang="en-US" dirty="0" smtClean="0"/>
              <a:t>Java 7, update 51</a:t>
            </a:r>
          </a:p>
          <a:p>
            <a:endParaRPr lang="en-US" dirty="0"/>
          </a:p>
          <a:p>
            <a:r>
              <a:rPr lang="en-US" dirty="0" smtClean="0"/>
              <a:t>Garbage First (G1) Collector</a:t>
            </a:r>
          </a:p>
          <a:p>
            <a:pPr lvl="1"/>
            <a:r>
              <a:rPr lang="en-US" dirty="0" smtClean="0"/>
              <a:t>Set the heap size</a:t>
            </a:r>
          </a:p>
          <a:p>
            <a:pPr lvl="1"/>
            <a:r>
              <a:rPr lang="en-US" dirty="0" smtClean="0"/>
              <a:t>Specify a target GC pause time</a:t>
            </a:r>
          </a:p>
          <a:p>
            <a:pPr lvl="1"/>
            <a:r>
              <a:rPr lang="en-US" dirty="0" smtClean="0"/>
              <a:t>Don’t set the New size</a:t>
            </a:r>
          </a:p>
          <a:p>
            <a:pPr lvl="1"/>
            <a:endParaRPr lang="en-US" dirty="0"/>
          </a:p>
          <a:p>
            <a:r>
              <a:rPr lang="en-US" dirty="0" smtClean="0"/>
              <a:t>GC Times</a:t>
            </a:r>
          </a:p>
          <a:p>
            <a:pPr lvl="1"/>
            <a:r>
              <a:rPr lang="en-US" dirty="0" smtClean="0"/>
              <a:t>Less than 15ms per second in GC</a:t>
            </a:r>
          </a:p>
          <a:p>
            <a:pPr lvl="1"/>
            <a:r>
              <a:rPr lang="en-US" dirty="0" smtClean="0"/>
              <a:t>Steady 20-22ms GC intervals</a:t>
            </a:r>
          </a:p>
          <a:p>
            <a:pPr lvl="1"/>
            <a:r>
              <a:rPr lang="en-US" dirty="0" smtClean="0"/>
              <a:t>Almost no full GC cycles (and only 200-400ms when it does)</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36</a:t>
            </a:fld>
            <a:endParaRPr lang="en-US" dirty="0"/>
          </a:p>
        </p:txBody>
      </p:sp>
    </p:spTree>
    <p:extLst>
      <p:ext uri="{BB962C8B-B14F-4D97-AF65-F5344CB8AC3E}">
        <p14:creationId xmlns:p14="http://schemas.microsoft.com/office/powerpoint/2010/main" val="22651122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Closing</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897B0D-BA2C-2244-86F3-025175B80EAC}" type="slidenum">
              <a:rPr lang="en-US" smtClean="0"/>
              <a:pPr/>
              <a:t>37</a:t>
            </a:fld>
            <a:endParaRPr lang="en-US" dirty="0"/>
          </a:p>
        </p:txBody>
      </p:sp>
    </p:spTree>
    <p:extLst>
      <p:ext uri="{BB962C8B-B14F-4D97-AF65-F5344CB8AC3E}">
        <p14:creationId xmlns:p14="http://schemas.microsoft.com/office/powerpoint/2010/main" val="104364986"/>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Coming in 0.8.2</a:t>
            </a:r>
            <a:endParaRPr lang="en-US" dirty="0"/>
          </a:p>
        </p:txBody>
      </p:sp>
      <p:sp>
        <p:nvSpPr>
          <p:cNvPr id="3" name="Content Placeholder 2"/>
          <p:cNvSpPr>
            <a:spLocks noGrp="1"/>
          </p:cNvSpPr>
          <p:nvPr>
            <p:ph idx="1"/>
          </p:nvPr>
        </p:nvSpPr>
        <p:spPr/>
        <p:txBody>
          <a:bodyPr/>
          <a:lstStyle/>
          <a:p>
            <a:r>
              <a:rPr lang="en-US" dirty="0" smtClean="0"/>
              <a:t>Consumer offsets in the broker</a:t>
            </a:r>
          </a:p>
          <a:p>
            <a:endParaRPr lang="en-US" dirty="0"/>
          </a:p>
          <a:p>
            <a:r>
              <a:rPr lang="en-US" dirty="0" smtClean="0"/>
              <a:t>Delete topic</a:t>
            </a:r>
          </a:p>
          <a:p>
            <a:endParaRPr lang="en-US" dirty="0"/>
          </a:p>
          <a:p>
            <a:r>
              <a:rPr lang="en-US" dirty="0" smtClean="0"/>
              <a:t>Further down the road</a:t>
            </a:r>
          </a:p>
          <a:p>
            <a:pPr lvl="1"/>
            <a:r>
              <a:rPr lang="en-US" dirty="0" smtClean="0"/>
              <a:t>New producer</a:t>
            </a:r>
          </a:p>
          <a:p>
            <a:pPr lvl="1"/>
            <a:r>
              <a:rPr lang="en-US" dirty="0" smtClean="0"/>
              <a:t>Improved producer API</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38</a:t>
            </a:fld>
            <a:endParaRPr lang="en-US" dirty="0"/>
          </a:p>
        </p:txBody>
      </p:sp>
    </p:spTree>
    <p:extLst>
      <p:ext uri="{BB962C8B-B14F-4D97-AF65-F5344CB8AC3E}">
        <p14:creationId xmlns:p14="http://schemas.microsoft.com/office/powerpoint/2010/main" val="1212935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Upcoming Operational Work</a:t>
            </a:r>
            <a:endParaRPr lang="en-US" dirty="0"/>
          </a:p>
        </p:txBody>
      </p:sp>
      <p:sp>
        <p:nvSpPr>
          <p:cNvPr id="3" name="Content Placeholder 2"/>
          <p:cNvSpPr>
            <a:spLocks noGrp="1"/>
          </p:cNvSpPr>
          <p:nvPr>
            <p:ph idx="1"/>
          </p:nvPr>
        </p:nvSpPr>
        <p:spPr/>
        <p:txBody>
          <a:bodyPr/>
          <a:lstStyle/>
          <a:p>
            <a:r>
              <a:rPr lang="en-US" dirty="0" smtClean="0"/>
              <a:t>Learning to share</a:t>
            </a:r>
          </a:p>
          <a:p>
            <a:endParaRPr lang="en-US" dirty="0"/>
          </a:p>
          <a:p>
            <a:r>
              <a:rPr lang="en-US" dirty="0" smtClean="0"/>
              <a:t>Shrinking a cluster</a:t>
            </a:r>
          </a:p>
          <a:p>
            <a:endParaRPr lang="en-US" dirty="0"/>
          </a:p>
          <a:p>
            <a:r>
              <a:rPr lang="en-US" dirty="0" smtClean="0"/>
              <a:t>Cluster comparison</a:t>
            </a:r>
          </a:p>
          <a:p>
            <a:endParaRPr lang="en-US" dirty="0"/>
          </a:p>
          <a:p>
            <a:r>
              <a:rPr lang="en-US" dirty="0" smtClean="0"/>
              <a:t>Advanced monitoring</a:t>
            </a:r>
          </a:p>
        </p:txBody>
      </p:sp>
      <p:sp>
        <p:nvSpPr>
          <p:cNvPr id="4" name="Slide Number Placeholder 3"/>
          <p:cNvSpPr>
            <a:spLocks noGrp="1"/>
          </p:cNvSpPr>
          <p:nvPr>
            <p:ph type="sldNum" sz="quarter" idx="10"/>
          </p:nvPr>
        </p:nvSpPr>
        <p:spPr/>
        <p:txBody>
          <a:bodyPr/>
          <a:lstStyle/>
          <a:p>
            <a:fld id="{75897B0D-BA2C-2244-86F3-025175B80EAC}" type="slidenum">
              <a:rPr lang="en-US" smtClean="0"/>
              <a:pPr/>
              <a:t>39</a:t>
            </a:fld>
            <a:endParaRPr lang="en-US" dirty="0"/>
          </a:p>
        </p:txBody>
      </p:sp>
    </p:spTree>
    <p:extLst>
      <p:ext uri="{BB962C8B-B14F-4D97-AF65-F5344CB8AC3E}">
        <p14:creationId xmlns:p14="http://schemas.microsoft.com/office/powerpoint/2010/main" val="35784989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Are We?</a:t>
            </a:r>
            <a:endParaRPr lang="en-US" dirty="0"/>
          </a:p>
        </p:txBody>
      </p:sp>
      <p:sp>
        <p:nvSpPr>
          <p:cNvPr id="3" name="Content Placeholder 2"/>
          <p:cNvSpPr>
            <a:spLocks noGrp="1"/>
          </p:cNvSpPr>
          <p:nvPr>
            <p:ph idx="1"/>
          </p:nvPr>
        </p:nvSpPr>
        <p:spPr/>
        <p:txBody>
          <a:bodyPr/>
          <a:lstStyle/>
          <a:p>
            <a:r>
              <a:rPr lang="en-US" dirty="0" smtClean="0"/>
              <a:t>Kafka SRE at LinkedIn</a:t>
            </a:r>
          </a:p>
          <a:p>
            <a:endParaRPr lang="en-US" dirty="0"/>
          </a:p>
          <a:p>
            <a:r>
              <a:rPr lang="en-US" dirty="0" smtClean="0"/>
              <a:t>Site Reliability Engineering</a:t>
            </a:r>
          </a:p>
          <a:p>
            <a:pPr lvl="1"/>
            <a:r>
              <a:rPr lang="en-US" dirty="0" smtClean="0"/>
              <a:t>Administrators</a:t>
            </a:r>
          </a:p>
          <a:p>
            <a:pPr lvl="1"/>
            <a:r>
              <a:rPr lang="en-US" dirty="0" smtClean="0"/>
              <a:t>Architects</a:t>
            </a:r>
          </a:p>
          <a:p>
            <a:pPr lvl="1"/>
            <a:r>
              <a:rPr lang="en-US" dirty="0" smtClean="0"/>
              <a:t>Developers</a:t>
            </a:r>
          </a:p>
          <a:p>
            <a:endParaRPr lang="en-US" dirty="0"/>
          </a:p>
          <a:p>
            <a:r>
              <a:rPr lang="en-US" dirty="0" smtClean="0"/>
              <a:t>Keep the site running, always</a:t>
            </a:r>
          </a:p>
          <a:p>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4</a:t>
            </a:fld>
            <a:endParaRPr lang="en-US" dirty="0"/>
          </a:p>
        </p:txBody>
      </p:sp>
    </p:spTree>
    <p:extLst>
      <p:ext uri="{BB962C8B-B14F-4D97-AF65-F5344CB8AC3E}">
        <p14:creationId xmlns:p14="http://schemas.microsoft.com/office/powerpoint/2010/main" val="30077404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Can You Get Involved?</a:t>
            </a:r>
            <a:endParaRPr lang="en-US" dirty="0"/>
          </a:p>
        </p:txBody>
      </p:sp>
      <p:sp>
        <p:nvSpPr>
          <p:cNvPr id="3" name="Content Placeholder 2"/>
          <p:cNvSpPr>
            <a:spLocks noGrp="1"/>
          </p:cNvSpPr>
          <p:nvPr>
            <p:ph idx="1"/>
          </p:nvPr>
        </p:nvSpPr>
        <p:spPr/>
        <p:txBody>
          <a:bodyPr/>
          <a:lstStyle/>
          <a:p>
            <a:r>
              <a:rPr lang="en-US" dirty="0" smtClean="0">
                <a:hlinkClick r:id="rId3"/>
              </a:rPr>
              <a:t>http://kafka.apache.org</a:t>
            </a:r>
            <a:endParaRPr lang="en-US" dirty="0" smtClean="0"/>
          </a:p>
          <a:p>
            <a:endParaRPr lang="en-US" dirty="0"/>
          </a:p>
          <a:p>
            <a:r>
              <a:rPr lang="en-US" dirty="0" smtClean="0"/>
              <a:t>Join the mailing lists</a:t>
            </a:r>
          </a:p>
          <a:p>
            <a:pPr lvl="1"/>
            <a:r>
              <a:rPr lang="en-US" dirty="0" smtClean="0">
                <a:hlinkClick r:id="rId4"/>
              </a:rPr>
              <a:t>users</a:t>
            </a:r>
            <a:r>
              <a:rPr lang="en-US" dirty="0">
                <a:hlinkClick r:id="rId4"/>
              </a:rPr>
              <a:t>@kafka.apache.org</a:t>
            </a:r>
            <a:endParaRPr lang="en-US" dirty="0"/>
          </a:p>
          <a:p>
            <a:endParaRPr lang="en-US" dirty="0" smtClean="0"/>
          </a:p>
          <a:p>
            <a:r>
              <a:rPr lang="en-US" dirty="0" err="1" smtClean="0"/>
              <a:t>irc.freenode.net</a:t>
            </a:r>
            <a:r>
              <a:rPr lang="en-US" dirty="0" smtClean="0"/>
              <a:t> - #apache-</a:t>
            </a:r>
            <a:r>
              <a:rPr lang="en-US" dirty="0" err="1" smtClean="0"/>
              <a:t>kafka</a:t>
            </a:r>
            <a:endParaRPr lang="en-US" dirty="0" smtClean="0"/>
          </a:p>
          <a:p>
            <a:endParaRPr lang="en-US" dirty="0"/>
          </a:p>
          <a:p>
            <a:r>
              <a:rPr lang="en-US" dirty="0" smtClean="0"/>
              <a:t>Contribute tools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40</a:t>
            </a:fld>
            <a:endParaRPr lang="en-US" dirty="0"/>
          </a:p>
        </p:txBody>
      </p:sp>
    </p:spTree>
    <p:extLst>
      <p:ext uri="{BB962C8B-B14F-4D97-AF65-F5344CB8AC3E}">
        <p14:creationId xmlns:p14="http://schemas.microsoft.com/office/powerpoint/2010/main" val="34862839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Talk To Us</a:t>
            </a:r>
            <a:endParaRPr lang="en-US" dirty="0"/>
          </a:p>
        </p:txBody>
      </p:sp>
      <p:sp>
        <p:nvSpPr>
          <p:cNvPr id="3" name="Content Placeholder 2"/>
          <p:cNvSpPr>
            <a:spLocks noGrp="1"/>
          </p:cNvSpPr>
          <p:nvPr>
            <p:ph idx="1"/>
          </p:nvPr>
        </p:nvSpPr>
        <p:spPr/>
        <p:txBody>
          <a:bodyPr/>
          <a:lstStyle/>
          <a:p>
            <a:endParaRPr lang="en-US" dirty="0"/>
          </a:p>
          <a:p>
            <a:r>
              <a:rPr lang="en-US" dirty="0" smtClean="0"/>
              <a:t>Kafka SREs at LinkedIn</a:t>
            </a:r>
            <a:endParaRPr lang="en-US" dirty="0"/>
          </a:p>
          <a:p>
            <a:pPr lvl="1"/>
            <a:r>
              <a:rPr lang="en-US" dirty="0" smtClean="0"/>
              <a:t>Clark </a:t>
            </a:r>
            <a:r>
              <a:rPr lang="en-US" dirty="0" smtClean="0"/>
              <a:t>Haskins</a:t>
            </a:r>
          </a:p>
          <a:p>
            <a:pPr lvl="2"/>
            <a:r>
              <a:rPr lang="en-US" dirty="0">
                <a:hlinkClick r:id="rId3"/>
              </a:rPr>
              <a:t>https://www.linkedin.com/in/</a:t>
            </a:r>
            <a:r>
              <a:rPr lang="en-US" dirty="0" smtClean="0">
                <a:hlinkClick r:id="rId3"/>
              </a:rPr>
              <a:t>clarkhaskins</a:t>
            </a:r>
            <a:endParaRPr lang="en-US" dirty="0" smtClean="0"/>
          </a:p>
          <a:p>
            <a:pPr lvl="2"/>
            <a:r>
              <a:rPr lang="en-US" dirty="0" smtClean="0">
                <a:hlinkClick r:id="rId4"/>
              </a:rPr>
              <a:t>chaskins@linkedin.com</a:t>
            </a:r>
            <a:endParaRPr lang="en-US" dirty="0"/>
          </a:p>
          <a:p>
            <a:pPr lvl="1"/>
            <a:r>
              <a:rPr lang="en-US" dirty="0" smtClean="0"/>
              <a:t>Todd </a:t>
            </a:r>
            <a:r>
              <a:rPr lang="en-US" dirty="0" smtClean="0"/>
              <a:t>Palino</a:t>
            </a:r>
          </a:p>
          <a:p>
            <a:pPr lvl="2"/>
            <a:r>
              <a:rPr lang="en-US" dirty="0">
                <a:hlinkClick r:id="rId5"/>
              </a:rPr>
              <a:t>https://www.linkedin.com/in</a:t>
            </a:r>
            <a:r>
              <a:rPr lang="en-US" dirty="0" smtClean="0">
                <a:hlinkClick r:id="rId5"/>
              </a:rPr>
              <a:t>/toddpalino</a:t>
            </a:r>
            <a:endParaRPr lang="en-US" dirty="0" smtClean="0"/>
          </a:p>
          <a:p>
            <a:pPr lvl="2"/>
            <a:r>
              <a:rPr lang="en-US" dirty="0" smtClean="0">
                <a:hlinkClick r:id="rId6"/>
              </a:rPr>
              <a:t>tpalino@linkedin.com</a:t>
            </a:r>
            <a:endParaRPr lang="en-US" dirty="0" smtClean="0"/>
          </a:p>
          <a:p>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41</a:t>
            </a:fld>
            <a:endParaRPr lang="en-US" dirty="0"/>
          </a:p>
        </p:txBody>
      </p:sp>
    </p:spTree>
    <p:extLst>
      <p:ext uri="{BB962C8B-B14F-4D97-AF65-F5344CB8AC3E}">
        <p14:creationId xmlns:p14="http://schemas.microsoft.com/office/powerpoint/2010/main" val="1524040259"/>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897B0D-BA2C-2244-86F3-025175B80EAC}" type="slidenum">
              <a:rPr lang="en-US" smtClean="0"/>
              <a:pPr/>
              <a:t>42</a:t>
            </a:fld>
            <a:endParaRPr lang="en-US" dirty="0"/>
          </a:p>
        </p:txBody>
      </p:sp>
    </p:spTree>
    <p:extLst>
      <p:ext uri="{BB962C8B-B14F-4D97-AF65-F5344CB8AC3E}">
        <p14:creationId xmlns:p14="http://schemas.microsoft.com/office/powerpoint/2010/main" val="2039390423"/>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079994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Kafka Overview</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897B0D-BA2C-2244-86F3-025175B80EAC}" type="slidenum">
              <a:rPr lang="en-US" smtClean="0"/>
              <a:pPr/>
              <a:t>5</a:t>
            </a:fld>
            <a:endParaRPr lang="en-US" dirty="0"/>
          </a:p>
        </p:txBody>
      </p:sp>
    </p:spTree>
    <p:extLst>
      <p:ext uri="{BB962C8B-B14F-4D97-AF65-F5344CB8AC3E}">
        <p14:creationId xmlns:p14="http://schemas.microsoft.com/office/powerpoint/2010/main" val="7671490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Kafka?</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6</a:t>
            </a:fld>
            <a:endParaRPr lang="en-US" dirty="0"/>
          </a:p>
        </p:txBody>
      </p:sp>
      <p:pic>
        <p:nvPicPr>
          <p:cNvPr id="7" name="Content Placeholder 6" descr="kafka_crop.jpg"/>
          <p:cNvPicPr>
            <a:picLocks noGrp="1" noChangeAspect="1"/>
          </p:cNvPicPr>
          <p:nvPr>
            <p:ph idx="1"/>
          </p:nvPr>
        </p:nvPicPr>
        <p:blipFill rotWithShape="1">
          <a:blip r:embed="rId3">
            <a:extLst>
              <a:ext uri="{28A0092B-C50C-407E-A947-70E740481C1C}">
                <a14:useLocalDpi xmlns:a14="http://schemas.microsoft.com/office/drawing/2010/main" val="0"/>
              </a:ext>
            </a:extLst>
          </a:blip>
          <a:srcRect l="-10185" t="-1140" r="-15928" b="14088"/>
          <a:stretch/>
        </p:blipFill>
        <p:spPr/>
      </p:pic>
    </p:spTree>
    <p:extLst>
      <p:ext uri="{BB962C8B-B14F-4D97-AF65-F5344CB8AC3E}">
        <p14:creationId xmlns:p14="http://schemas.microsoft.com/office/powerpoint/2010/main" val="40209621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Kafka?</a:t>
            </a:r>
            <a:endParaRPr lang="en-US" dirty="0"/>
          </a:p>
        </p:txBody>
      </p:sp>
      <p:sp>
        <p:nvSpPr>
          <p:cNvPr id="19" name="TextBox 18"/>
          <p:cNvSpPr txBox="1"/>
          <p:nvPr/>
        </p:nvSpPr>
        <p:spPr>
          <a:xfrm>
            <a:off x="1161142" y="2422072"/>
            <a:ext cx="1152072" cy="353786"/>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Broker</a:t>
            </a:r>
          </a:p>
        </p:txBody>
      </p:sp>
      <p:sp>
        <p:nvSpPr>
          <p:cNvPr id="10" name="Rectangle 9"/>
          <p:cNvSpPr/>
          <p:nvPr/>
        </p:nvSpPr>
        <p:spPr>
          <a:xfrm>
            <a:off x="3043624" y="1956843"/>
            <a:ext cx="3037702" cy="1288765"/>
          </a:xfrm>
          <a:prstGeom prst="rect">
            <a:avLst/>
          </a:prstGeom>
          <a:solidFill>
            <a:schemeClr val="accent1">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30" name="Rectangle 29"/>
          <p:cNvSpPr/>
          <p:nvPr/>
        </p:nvSpPr>
        <p:spPr>
          <a:xfrm>
            <a:off x="3050881" y="1955482"/>
            <a:ext cx="3037702" cy="1288765"/>
          </a:xfrm>
          <a:prstGeom prst="rect">
            <a:avLst/>
          </a:prstGeom>
          <a:solidFill>
            <a:schemeClr val="accent1">
              <a:alpha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9" name="Rectangle 8"/>
          <p:cNvSpPr/>
          <p:nvPr/>
        </p:nvSpPr>
        <p:spPr>
          <a:xfrm>
            <a:off x="4150995" y="877491"/>
            <a:ext cx="822960" cy="617220"/>
          </a:xfrm>
          <a:prstGeom prst="rect">
            <a:avLst/>
          </a:prstGeom>
          <a:solidFill>
            <a:schemeClr val="accent3"/>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p:cNvSpPr/>
          <p:nvPr/>
        </p:nvSpPr>
        <p:spPr>
          <a:xfrm>
            <a:off x="4150995" y="3806190"/>
            <a:ext cx="822960" cy="617220"/>
          </a:xfrm>
          <a:prstGeom prst="rect">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Magnetic Disk 15"/>
          <p:cNvSpPr/>
          <p:nvPr/>
        </p:nvSpPr>
        <p:spPr>
          <a:xfrm>
            <a:off x="3335020" y="2263140"/>
            <a:ext cx="822960" cy="617220"/>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dirty="0" smtClean="0"/>
              <a:t> A</a:t>
            </a:r>
          </a:p>
          <a:p>
            <a:r>
              <a:rPr lang="en-US" dirty="0" smtClean="0"/>
              <a:t>P0</a:t>
            </a:r>
            <a:endParaRPr lang="en-US" dirty="0"/>
          </a:p>
        </p:txBody>
      </p:sp>
      <p:sp>
        <p:nvSpPr>
          <p:cNvPr id="17" name="Magnetic Disk 16"/>
          <p:cNvSpPr/>
          <p:nvPr/>
        </p:nvSpPr>
        <p:spPr>
          <a:xfrm>
            <a:off x="4975134" y="2268583"/>
            <a:ext cx="822960" cy="617220"/>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dirty="0" smtClean="0"/>
              <a:t> A</a:t>
            </a:r>
          </a:p>
          <a:p>
            <a:r>
              <a:rPr lang="en-US" dirty="0" smtClean="0"/>
              <a:t>P1</a:t>
            </a:r>
            <a:endParaRPr lang="en-US" dirty="0"/>
          </a:p>
        </p:txBody>
      </p:sp>
      <p:cxnSp>
        <p:nvCxnSpPr>
          <p:cNvPr id="22" name="Straight Connector 21"/>
          <p:cNvCxnSpPr>
            <a:stCxn id="9" idx="2"/>
          </p:cNvCxnSpPr>
          <p:nvPr/>
        </p:nvCxnSpPr>
        <p:spPr>
          <a:xfrm flipH="1">
            <a:off x="3746502" y="1494713"/>
            <a:ext cx="815975" cy="750467"/>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a:endCxn id="11" idx="0"/>
          </p:cNvCxnSpPr>
          <p:nvPr/>
        </p:nvCxnSpPr>
        <p:spPr>
          <a:xfrm>
            <a:off x="3737429" y="2884714"/>
            <a:ext cx="825046" cy="921476"/>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a:stCxn id="9" idx="2"/>
          </p:cNvCxnSpPr>
          <p:nvPr/>
        </p:nvCxnSpPr>
        <p:spPr>
          <a:xfrm>
            <a:off x="4562475" y="1494712"/>
            <a:ext cx="3441700" cy="763905"/>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a:stCxn id="9" idx="2"/>
            <a:endCxn id="17" idx="1"/>
          </p:cNvCxnSpPr>
          <p:nvPr/>
        </p:nvCxnSpPr>
        <p:spPr>
          <a:xfrm>
            <a:off x="4562478" y="1494711"/>
            <a:ext cx="824139" cy="773872"/>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a:endCxn id="11" idx="0"/>
          </p:cNvCxnSpPr>
          <p:nvPr/>
        </p:nvCxnSpPr>
        <p:spPr>
          <a:xfrm flipH="1">
            <a:off x="4562475" y="2891518"/>
            <a:ext cx="816882" cy="914672"/>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a:stCxn id="9" idx="2"/>
          </p:cNvCxnSpPr>
          <p:nvPr/>
        </p:nvCxnSpPr>
        <p:spPr>
          <a:xfrm flipH="1">
            <a:off x="2914653" y="1494712"/>
            <a:ext cx="1647825" cy="763905"/>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a:endCxn id="11" idx="0"/>
          </p:cNvCxnSpPr>
          <p:nvPr/>
        </p:nvCxnSpPr>
        <p:spPr>
          <a:xfrm flipH="1">
            <a:off x="4562475" y="2884886"/>
            <a:ext cx="3441700" cy="921305"/>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a:endCxn id="11" idx="0"/>
          </p:cNvCxnSpPr>
          <p:nvPr/>
        </p:nvCxnSpPr>
        <p:spPr>
          <a:xfrm>
            <a:off x="2914653" y="2884886"/>
            <a:ext cx="1647825" cy="921305"/>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pic>
        <p:nvPicPr>
          <p:cNvPr id="23" name="Picture 22"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8785" y="1027341"/>
            <a:ext cx="444315" cy="312965"/>
          </a:xfrm>
          <a:prstGeom prst="rect">
            <a:avLst/>
          </a:prstGeom>
        </p:spPr>
      </p:pic>
      <p:pic>
        <p:nvPicPr>
          <p:cNvPr id="24" name="Picture 23"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0685" y="1025981"/>
            <a:ext cx="444315" cy="312965"/>
          </a:xfrm>
          <a:prstGeom prst="rect">
            <a:avLst/>
          </a:prstGeom>
        </p:spPr>
      </p:pic>
      <p:pic>
        <p:nvPicPr>
          <p:cNvPr id="26" name="Picture 25"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9799" y="1024620"/>
            <a:ext cx="444315" cy="312965"/>
          </a:xfrm>
          <a:prstGeom prst="rect">
            <a:avLst/>
          </a:prstGeom>
        </p:spPr>
      </p:pic>
      <p:pic>
        <p:nvPicPr>
          <p:cNvPr id="18" name="Picture 17"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7899" y="1025980"/>
            <a:ext cx="444315" cy="312965"/>
          </a:xfrm>
          <a:prstGeom prst="rect">
            <a:avLst/>
          </a:prstGeom>
        </p:spPr>
      </p:pic>
      <p:pic>
        <p:nvPicPr>
          <p:cNvPr id="27" name="Picture 26"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6085" y="1024619"/>
            <a:ext cx="444315" cy="312965"/>
          </a:xfrm>
          <a:prstGeom prst="rect">
            <a:avLst/>
          </a:prstGeom>
        </p:spPr>
      </p:pic>
      <p:pic>
        <p:nvPicPr>
          <p:cNvPr id="29" name="Picture 28" descr="AA00622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6085" y="1024619"/>
            <a:ext cx="444315" cy="312965"/>
          </a:xfrm>
          <a:prstGeom prst="rect">
            <a:avLst/>
          </a:prstGeom>
        </p:spPr>
      </p:pic>
      <p:sp>
        <p:nvSpPr>
          <p:cNvPr id="42" name="Magnetic Disk 41"/>
          <p:cNvSpPr/>
          <p:nvPr/>
        </p:nvSpPr>
        <p:spPr>
          <a:xfrm>
            <a:off x="4150995" y="2267665"/>
            <a:ext cx="822960" cy="617220"/>
          </a:xfrm>
          <a:prstGeom prst="flowChartMagneticDisk">
            <a:avLst/>
          </a:prstGeom>
          <a:solidFill>
            <a:schemeClr val="accent4">
              <a:alpha val="50000"/>
            </a:schemeClr>
          </a:solidFill>
          <a:ln>
            <a:solidFill>
              <a:schemeClr val="tx1">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dirty="0" smtClean="0">
                <a:solidFill>
                  <a:schemeClr val="lt1">
                    <a:alpha val="50000"/>
                  </a:schemeClr>
                </a:solidFill>
              </a:rPr>
              <a:t> A</a:t>
            </a:r>
          </a:p>
          <a:p>
            <a:r>
              <a:rPr lang="en-US" dirty="0" smtClean="0">
                <a:solidFill>
                  <a:schemeClr val="lt1">
                    <a:alpha val="50000"/>
                  </a:schemeClr>
                </a:solidFill>
              </a:rPr>
              <a:t>P1</a:t>
            </a:r>
            <a:endParaRPr lang="en-US" dirty="0">
              <a:solidFill>
                <a:schemeClr val="lt1">
                  <a:alpha val="50000"/>
                </a:schemeClr>
              </a:solidFill>
            </a:endParaRPr>
          </a:p>
        </p:txBody>
      </p:sp>
      <p:cxnSp>
        <p:nvCxnSpPr>
          <p:cNvPr id="48" name="Straight Connector 47"/>
          <p:cNvCxnSpPr/>
          <p:nvPr/>
        </p:nvCxnSpPr>
        <p:spPr>
          <a:xfrm>
            <a:off x="1895928" y="1755323"/>
            <a:ext cx="3712256" cy="1598839"/>
          </a:xfrm>
          <a:prstGeom prst="line">
            <a:avLst/>
          </a:prstGeom>
          <a:ln w="127000" cmpd="sng">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a:stCxn id="9" idx="2"/>
            <a:endCxn id="43" idx="1"/>
          </p:cNvCxnSpPr>
          <p:nvPr/>
        </p:nvCxnSpPr>
        <p:spPr>
          <a:xfrm>
            <a:off x="4562475" y="1494711"/>
            <a:ext cx="1798638" cy="772954"/>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a:stCxn id="43" idx="3"/>
            <a:endCxn id="11" idx="0"/>
          </p:cNvCxnSpPr>
          <p:nvPr/>
        </p:nvCxnSpPr>
        <p:spPr>
          <a:xfrm flipH="1">
            <a:off x="4562475" y="2884886"/>
            <a:ext cx="1798638" cy="921305"/>
          </a:xfrm>
          <a:prstGeom prst="line">
            <a:avLst/>
          </a:prstGeom>
          <a:ln w="38100" cmpd="sng">
            <a:solidFill>
              <a:schemeClr val="accent6">
                <a:lumMod val="75000"/>
              </a:schemeClr>
            </a:solidFill>
            <a:tailEnd type="triangle" w="lg"/>
          </a:ln>
          <a:effectLst/>
        </p:spPr>
        <p:style>
          <a:lnRef idx="2">
            <a:schemeClr val="accent1"/>
          </a:lnRef>
          <a:fillRef idx="0">
            <a:schemeClr val="accent1"/>
          </a:fillRef>
          <a:effectRef idx="1">
            <a:schemeClr val="accent1"/>
          </a:effectRef>
          <a:fontRef idx="minor">
            <a:schemeClr val="tx1"/>
          </a:fontRef>
        </p:style>
      </p:cxnSp>
      <p:sp>
        <p:nvSpPr>
          <p:cNvPr id="58" name="Magnetic Disk 57"/>
          <p:cNvSpPr/>
          <p:nvPr/>
        </p:nvSpPr>
        <p:spPr>
          <a:xfrm>
            <a:off x="5949633" y="2267665"/>
            <a:ext cx="822960" cy="617220"/>
          </a:xfrm>
          <a:prstGeom prst="flowChartMagneticDisk">
            <a:avLst/>
          </a:prstGeom>
          <a:solidFill>
            <a:schemeClr val="accent4"/>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dirty="0" smtClean="0"/>
              <a:t> A</a:t>
            </a:r>
          </a:p>
          <a:p>
            <a:r>
              <a:rPr lang="en-US" dirty="0" smtClean="0"/>
              <a:t>P0</a:t>
            </a:r>
            <a:endParaRPr lang="en-US" dirty="0"/>
          </a:p>
        </p:txBody>
      </p:sp>
      <p:sp>
        <p:nvSpPr>
          <p:cNvPr id="43" name="Magnetic Disk 42"/>
          <p:cNvSpPr/>
          <p:nvPr/>
        </p:nvSpPr>
        <p:spPr>
          <a:xfrm>
            <a:off x="5949633" y="2267665"/>
            <a:ext cx="822960" cy="617220"/>
          </a:xfrm>
          <a:prstGeom prst="flowChartMagneticDisk">
            <a:avLst/>
          </a:prstGeom>
          <a:solidFill>
            <a:schemeClr val="accent4">
              <a:alpha val="50000"/>
            </a:schemeClr>
          </a:solidFill>
          <a:ln>
            <a:solidFill>
              <a:schemeClr val="tx1">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nchorCtr="1"/>
          <a:lstStyle/>
          <a:p>
            <a:r>
              <a:rPr lang="en-US" dirty="0" smtClean="0">
                <a:solidFill>
                  <a:schemeClr val="lt1">
                    <a:alpha val="50000"/>
                  </a:schemeClr>
                </a:solidFill>
              </a:rPr>
              <a:t> A</a:t>
            </a:r>
          </a:p>
          <a:p>
            <a:r>
              <a:rPr lang="en-US" dirty="0" smtClean="0">
                <a:solidFill>
                  <a:schemeClr val="lt1">
                    <a:alpha val="50000"/>
                  </a:schemeClr>
                </a:solidFill>
              </a:rPr>
              <a:t>P0</a:t>
            </a:r>
            <a:endParaRPr lang="en-US" dirty="0">
              <a:solidFill>
                <a:schemeClr val="lt1">
                  <a:alpha val="50000"/>
                </a:schemeClr>
              </a:solidFill>
            </a:endParaRPr>
          </a:p>
        </p:txBody>
      </p:sp>
      <p:sp>
        <p:nvSpPr>
          <p:cNvPr id="4" name="Slide Number Placeholder 3"/>
          <p:cNvSpPr>
            <a:spLocks noGrp="1"/>
          </p:cNvSpPr>
          <p:nvPr>
            <p:ph type="sldNum" sz="quarter" idx="10"/>
          </p:nvPr>
        </p:nvSpPr>
        <p:spPr/>
        <p:txBody>
          <a:bodyPr/>
          <a:lstStyle/>
          <a:p>
            <a:fld id="{75897B0D-BA2C-2244-86F3-025175B80EAC}" type="slidenum">
              <a:rPr lang="en-US" smtClean="0"/>
              <a:pPr/>
              <a:t>7</a:t>
            </a:fld>
            <a:endParaRPr lang="en-US" dirty="0"/>
          </a:p>
        </p:txBody>
      </p:sp>
      <p:sp>
        <p:nvSpPr>
          <p:cNvPr id="20" name="TextBox 19"/>
          <p:cNvSpPr txBox="1"/>
          <p:nvPr/>
        </p:nvSpPr>
        <p:spPr>
          <a:xfrm>
            <a:off x="1159327" y="3931102"/>
            <a:ext cx="1152072" cy="353786"/>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Consumer</a:t>
            </a:r>
          </a:p>
        </p:txBody>
      </p:sp>
      <p:sp>
        <p:nvSpPr>
          <p:cNvPr id="21" name="TextBox 20"/>
          <p:cNvSpPr txBox="1"/>
          <p:nvPr/>
        </p:nvSpPr>
        <p:spPr>
          <a:xfrm>
            <a:off x="1157514" y="1004209"/>
            <a:ext cx="1152072" cy="353786"/>
          </a:xfrm>
          <a:prstGeom prst="rect">
            <a:avLst/>
          </a:prstGeom>
        </p:spPr>
        <p:txBody>
          <a:bodyPr vert="horz" wrap="none" lIns="0" tIns="45720" rIns="91440" bIns="45720" rtlCol="0">
            <a:noAutofit/>
          </a:bodyPr>
          <a:lstStyle/>
          <a:p>
            <a:pPr marR="0" algn="l" defTabSz="457200" rtl="0" eaLnBrk="1" fontAlgn="auto" latinLnBrk="0" hangingPunct="1">
              <a:lnSpc>
                <a:spcPct val="100000"/>
              </a:lnSpc>
              <a:spcBef>
                <a:spcPct val="20000"/>
              </a:spcBef>
              <a:spcAft>
                <a:spcPts val="0"/>
              </a:spcAft>
              <a:buClr>
                <a:schemeClr val="accent1"/>
              </a:buClr>
              <a:buSzTx/>
              <a:buFont typeface="Wingdings" pitchFamily="2" charset="2"/>
              <a:buNone/>
              <a:tabLst/>
            </a:pPr>
            <a:r>
              <a:rPr kumimoji="0" lang="en-US" sz="2000" b="0" i="0" u="none" strike="noStrike" kern="1200" cap="none" spc="0" normalizeH="0" baseline="0" noProof="0" dirty="0" smtClean="0">
                <a:ln>
                  <a:noFill/>
                </a:ln>
                <a:effectLst/>
                <a:uLnTx/>
                <a:uFillTx/>
                <a:latin typeface="Arial" pitchFamily="34" charset="0"/>
                <a:ea typeface="+mn-ea"/>
                <a:cs typeface="Arial" pitchFamily="34" charset="0"/>
              </a:rPr>
              <a:t>Producer</a:t>
            </a:r>
          </a:p>
        </p:txBody>
      </p:sp>
      <p:sp>
        <p:nvSpPr>
          <p:cNvPr id="3" name="Direct Access Storage 2"/>
          <p:cNvSpPr/>
          <p:nvPr/>
        </p:nvSpPr>
        <p:spPr>
          <a:xfrm>
            <a:off x="5741940" y="4025515"/>
            <a:ext cx="1408546" cy="685800"/>
          </a:xfrm>
          <a:prstGeom prst="flowChartMagneticDrum">
            <a:avLst/>
          </a:prstGeom>
          <a:solidFill>
            <a:schemeClr val="accent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wrap="none" rIns="274320" rtlCol="0" anchor="ctr"/>
          <a:lstStyle/>
          <a:p>
            <a:pPr algn="ctr"/>
            <a:r>
              <a:rPr lang="en-US" sz="1400" dirty="0" smtClean="0">
                <a:solidFill>
                  <a:schemeClr val="tx1"/>
                </a:solidFill>
              </a:rPr>
              <a:t>Zookeeper</a:t>
            </a:r>
            <a:endParaRPr lang="en-US" sz="1400" dirty="0">
              <a:solidFill>
                <a:schemeClr val="tx1"/>
              </a:solidFill>
            </a:endParaRPr>
          </a:p>
        </p:txBody>
      </p:sp>
      <p:cxnSp>
        <p:nvCxnSpPr>
          <p:cNvPr id="6" name="Straight Connector 5"/>
          <p:cNvCxnSpPr>
            <a:stCxn id="3" idx="0"/>
          </p:cNvCxnSpPr>
          <p:nvPr/>
        </p:nvCxnSpPr>
        <p:spPr>
          <a:xfrm flipH="1" flipV="1">
            <a:off x="4975226" y="3241677"/>
            <a:ext cx="1470987" cy="783838"/>
          </a:xfrm>
          <a:prstGeom prst="line">
            <a:avLst/>
          </a:prstGeom>
          <a:ln w="28575" cmpd="sng">
            <a:solidFill>
              <a:schemeClr val="accent6">
                <a:lumMod val="75000"/>
              </a:schemeClr>
            </a:solidFill>
            <a:prstDash val="dash"/>
            <a:tailEnd type="none" w="lg"/>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a:endCxn id="3" idx="0"/>
          </p:cNvCxnSpPr>
          <p:nvPr/>
        </p:nvCxnSpPr>
        <p:spPr>
          <a:xfrm flipH="1">
            <a:off x="6446213" y="3241675"/>
            <a:ext cx="581650" cy="783840"/>
          </a:xfrm>
          <a:prstGeom prst="line">
            <a:avLst/>
          </a:prstGeom>
          <a:ln w="28575" cmpd="sng">
            <a:solidFill>
              <a:schemeClr val="accent6">
                <a:lumMod val="75000"/>
              </a:schemeClr>
            </a:solidFill>
            <a:prstDash val="dash"/>
            <a:tailEnd type="none" w="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249573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3"/>
                                        </p:tgtEl>
                                        <p:attrNameLst>
                                          <p:attrName>style.visibility</p:attrName>
                                        </p:attrNameLst>
                                      </p:cBhvr>
                                      <p:to>
                                        <p:strVal val="visible"/>
                                      </p:to>
                                    </p:set>
                                  </p:childTnLst>
                                </p:cTn>
                              </p:par>
                            </p:childTnLst>
                          </p:cTn>
                        </p:par>
                        <p:par>
                          <p:cTn id="47" fill="hold">
                            <p:stCondLst>
                              <p:cond delay="0"/>
                            </p:stCondLst>
                            <p:childTnLst>
                              <p:par>
                                <p:cTn id="48" presetID="0" presetClass="path" presetSubtype="0" accel="50000" decel="50000" fill="hold" nodeType="afterEffect">
                                  <p:stCondLst>
                                    <p:cond delay="0"/>
                                  </p:stCondLst>
                                  <p:childTnLst>
                                    <p:animMotion origin="layout" path="M -3.61111E-6 6.2963E-6 L -3.61111E-6 0.06482 L -0.10521 0.2301 L -0.10608 0.31482 L -0.00295 0.50927 L -0.00295 0.5794 " pathEditMode="relative" ptsTypes="AAAAAA">
                                      <p:cBhvr>
                                        <p:cTn id="49" dur="5000" fill="hold"/>
                                        <p:tgtEl>
                                          <p:spTgt spid="23"/>
                                        </p:tgtEl>
                                        <p:attrNameLst>
                                          <p:attrName>ppt_x</p:attrName>
                                          <p:attrName>ppt_y</p:attrName>
                                        </p:attrNameLst>
                                      </p:cBhvr>
                                    </p:animMotion>
                                  </p:childTnLst>
                                </p:cTn>
                              </p:par>
                            </p:childTnLst>
                          </p:cTn>
                        </p:par>
                        <p:par>
                          <p:cTn id="50" fill="hold">
                            <p:stCondLst>
                              <p:cond delay="5000"/>
                            </p:stCondLst>
                            <p:childTnLst>
                              <p:par>
                                <p:cTn id="51" presetID="1" presetClass="exit" presetSubtype="0" fill="hold" nodeType="afterEffect">
                                  <p:stCondLst>
                                    <p:cond delay="2000"/>
                                  </p:stCondLst>
                                  <p:childTnLst>
                                    <p:set>
                                      <p:cBhvr>
                                        <p:cTn id="52" dur="1" fill="hold">
                                          <p:stCondLst>
                                            <p:cond delay="0"/>
                                          </p:stCondLst>
                                        </p:cTn>
                                        <p:tgtEl>
                                          <p:spTgt spid="23"/>
                                        </p:tgtEl>
                                        <p:attrNameLst>
                                          <p:attrName>style.visibility</p:attrName>
                                        </p:attrNameLst>
                                      </p:cBhvr>
                                      <p:to>
                                        <p:strVal val="hidden"/>
                                      </p:to>
                                    </p:set>
                                  </p:childTnLst>
                                </p:cTn>
                              </p:par>
                            </p:childTnLst>
                          </p:cTn>
                        </p:par>
                        <p:par>
                          <p:cTn id="53" fill="hold">
                            <p:stCondLst>
                              <p:cond delay="7000"/>
                            </p:stCondLst>
                            <p:childTnLst>
                              <p:par>
                                <p:cTn id="54" presetID="1" presetClass="entr" presetSubtype="0" fill="hold" nodeType="afterEffect">
                                  <p:stCondLst>
                                    <p:cond delay="0"/>
                                  </p:stCondLst>
                                  <p:childTnLst>
                                    <p:set>
                                      <p:cBhvr>
                                        <p:cTn id="55" dur="1" fill="hold">
                                          <p:stCondLst>
                                            <p:cond delay="0"/>
                                          </p:stCondLst>
                                        </p:cTn>
                                        <p:tgtEl>
                                          <p:spTgt spid="18"/>
                                        </p:tgtEl>
                                        <p:attrNameLst>
                                          <p:attrName>style.visibility</p:attrName>
                                        </p:attrNameLst>
                                      </p:cBhvr>
                                      <p:to>
                                        <p:strVal val="visible"/>
                                      </p:to>
                                    </p:set>
                                  </p:childTnLst>
                                </p:cTn>
                              </p:par>
                            </p:childTnLst>
                          </p:cTn>
                        </p:par>
                        <p:par>
                          <p:cTn id="56" fill="hold">
                            <p:stCondLst>
                              <p:cond delay="7000"/>
                            </p:stCondLst>
                            <p:childTnLst>
                              <p:par>
                                <p:cTn id="57" presetID="0" presetClass="path" presetSubtype="0" accel="50000" decel="50000" fill="hold" nodeType="afterEffect">
                                  <p:stCondLst>
                                    <p:cond delay="0"/>
                                  </p:stCondLst>
                                  <p:childTnLst>
                                    <p:animMotion origin="layout" path="M 1.11111E-6 -3.7037E-7 L 1.11111E-6 0.06482 L 0.10226 0.23009 L 0.10313 0.30556 L -0.00295 0.50533 L -0.00295 0.57408 " pathEditMode="relative" ptsTypes="AAAAAA">
                                      <p:cBhvr>
                                        <p:cTn id="58" dur="5000" fill="hold"/>
                                        <p:tgtEl>
                                          <p:spTgt spid="18"/>
                                        </p:tgtEl>
                                        <p:attrNameLst>
                                          <p:attrName>ppt_x</p:attrName>
                                          <p:attrName>ppt_y</p:attrName>
                                        </p:attrNameLst>
                                      </p:cBhvr>
                                    </p:animMotion>
                                  </p:childTnLst>
                                </p:cTn>
                              </p:par>
                            </p:childTnLst>
                          </p:cTn>
                        </p:par>
                        <p:par>
                          <p:cTn id="59" fill="hold">
                            <p:stCondLst>
                              <p:cond delay="12000"/>
                            </p:stCondLst>
                            <p:childTnLst>
                              <p:par>
                                <p:cTn id="60" presetID="1" presetClass="exit" presetSubtype="0" fill="hold" nodeType="afterEffect">
                                  <p:stCondLst>
                                    <p:cond delay="2000"/>
                                  </p:stCondLst>
                                  <p:childTnLst>
                                    <p:set>
                                      <p:cBhvr>
                                        <p:cTn id="61" dur="1" fill="hold">
                                          <p:stCondLst>
                                            <p:cond delay="0"/>
                                          </p:stCondLst>
                                        </p:cTn>
                                        <p:tgtEl>
                                          <p:spTgt spid="18"/>
                                        </p:tgtEl>
                                        <p:attrNameLst>
                                          <p:attrName>style.visibility</p:attrName>
                                        </p:attrNameLst>
                                      </p:cBhvr>
                                      <p:to>
                                        <p:strVal val="hidden"/>
                                      </p:to>
                                    </p:set>
                                  </p:childTnLst>
                                </p:cTn>
                              </p:par>
                            </p:childTnLst>
                          </p:cTn>
                        </p:par>
                        <p:par>
                          <p:cTn id="62" fill="hold">
                            <p:stCondLst>
                              <p:cond delay="14000"/>
                            </p:stCondLst>
                            <p:childTnLst>
                              <p:par>
                                <p:cTn id="63" presetID="1" presetClass="entr" presetSubtype="0" fill="hold" nodeType="afterEffect">
                                  <p:stCondLst>
                                    <p:cond delay="0"/>
                                  </p:stCondLst>
                                  <p:childTnLst>
                                    <p:set>
                                      <p:cBhvr>
                                        <p:cTn id="64" dur="1" fill="hold">
                                          <p:stCondLst>
                                            <p:cond delay="0"/>
                                          </p:stCondLst>
                                        </p:cTn>
                                        <p:tgtEl>
                                          <p:spTgt spid="24"/>
                                        </p:tgtEl>
                                        <p:attrNameLst>
                                          <p:attrName>style.visibility</p:attrName>
                                        </p:attrNameLst>
                                      </p:cBhvr>
                                      <p:to>
                                        <p:strVal val="visible"/>
                                      </p:to>
                                    </p:set>
                                  </p:childTnLst>
                                </p:cTn>
                              </p:par>
                            </p:childTnLst>
                          </p:cTn>
                        </p:par>
                        <p:par>
                          <p:cTn id="65" fill="hold">
                            <p:stCondLst>
                              <p:cond delay="14000"/>
                            </p:stCondLst>
                            <p:childTnLst>
                              <p:par>
                                <p:cTn id="66" presetID="0" presetClass="path" presetSubtype="0" accel="50000" decel="50000" fill="hold" nodeType="afterEffect">
                                  <p:stCondLst>
                                    <p:cond delay="0"/>
                                  </p:stCondLst>
                                  <p:childTnLst>
                                    <p:animMotion origin="layout" path="M -3.61111E-6 6.2963E-6 L -3.61111E-6 0.06482 L -0.10521 0.2301 L -0.10608 0.31482 L -0.00295 0.50927 L -0.00295 0.5794 " pathEditMode="relative" ptsTypes="AAAAAA">
                                      <p:cBhvr>
                                        <p:cTn id="67" dur="5000" fill="hold"/>
                                        <p:tgtEl>
                                          <p:spTgt spid="24"/>
                                        </p:tgtEl>
                                        <p:attrNameLst>
                                          <p:attrName>ppt_x</p:attrName>
                                          <p:attrName>ppt_y</p:attrName>
                                        </p:attrNameLst>
                                      </p:cBhvr>
                                    </p:animMotion>
                                  </p:childTnLst>
                                </p:cTn>
                              </p:par>
                            </p:childTnLst>
                          </p:cTn>
                        </p:par>
                        <p:par>
                          <p:cTn id="68" fill="hold">
                            <p:stCondLst>
                              <p:cond delay="19000"/>
                            </p:stCondLst>
                            <p:childTnLst>
                              <p:par>
                                <p:cTn id="69" presetID="1" presetClass="exit" presetSubtype="0" fill="hold" nodeType="afterEffect">
                                  <p:stCondLst>
                                    <p:cond delay="2000"/>
                                  </p:stCondLst>
                                  <p:childTnLst>
                                    <p:set>
                                      <p:cBhvr>
                                        <p:cTn id="70" dur="1" fill="hold">
                                          <p:stCondLst>
                                            <p:cond delay="0"/>
                                          </p:stCondLst>
                                        </p:cTn>
                                        <p:tgtEl>
                                          <p:spTgt spid="24"/>
                                        </p:tgtEl>
                                        <p:attrNameLst>
                                          <p:attrName>style.visibility</p:attrName>
                                        </p:attrNameLst>
                                      </p:cBhvr>
                                      <p:to>
                                        <p:strVal val="hidden"/>
                                      </p:to>
                                    </p:set>
                                  </p:childTnLst>
                                </p:cTn>
                              </p:par>
                            </p:childTnLst>
                          </p:cTn>
                        </p:par>
                        <p:par>
                          <p:cTn id="71" fill="hold">
                            <p:stCondLst>
                              <p:cond delay="21000"/>
                            </p:stCondLst>
                            <p:childTnLst>
                              <p:par>
                                <p:cTn id="72" presetID="1" presetClass="entr" presetSubtype="0" fill="hold" nodeType="afterEffect">
                                  <p:stCondLst>
                                    <p:cond delay="0"/>
                                  </p:stCondLst>
                                  <p:childTnLst>
                                    <p:set>
                                      <p:cBhvr>
                                        <p:cTn id="73" dur="1" fill="hold">
                                          <p:stCondLst>
                                            <p:cond delay="0"/>
                                          </p:stCondLst>
                                        </p:cTn>
                                        <p:tgtEl>
                                          <p:spTgt spid="27"/>
                                        </p:tgtEl>
                                        <p:attrNameLst>
                                          <p:attrName>style.visibility</p:attrName>
                                        </p:attrNameLst>
                                      </p:cBhvr>
                                      <p:to>
                                        <p:strVal val="visible"/>
                                      </p:to>
                                    </p:set>
                                  </p:childTnLst>
                                </p:cTn>
                              </p:par>
                            </p:childTnLst>
                          </p:cTn>
                        </p:par>
                        <p:par>
                          <p:cTn id="74" fill="hold">
                            <p:stCondLst>
                              <p:cond delay="21000"/>
                            </p:stCondLst>
                            <p:childTnLst>
                              <p:par>
                                <p:cTn id="75" presetID="0" presetClass="path" presetSubtype="0" accel="50000" decel="50000" fill="hold" nodeType="afterEffect">
                                  <p:stCondLst>
                                    <p:cond delay="0"/>
                                  </p:stCondLst>
                                  <p:childTnLst>
                                    <p:animMotion origin="layout" path="M 1.11111E-6 -3.7037E-7 L 1.11111E-6 0.06482 L 0.10226 0.23009 L 0.10313 0.30556 L -0.00295 0.50533 L -0.00295 0.57408 " pathEditMode="relative" ptsTypes="AAAAAA">
                                      <p:cBhvr>
                                        <p:cTn id="76" dur="5000" fill="hold"/>
                                        <p:tgtEl>
                                          <p:spTgt spid="27"/>
                                        </p:tgtEl>
                                        <p:attrNameLst>
                                          <p:attrName>ppt_x</p:attrName>
                                          <p:attrName>ppt_y</p:attrName>
                                        </p:attrNameLst>
                                      </p:cBhvr>
                                    </p:animMotion>
                                  </p:childTnLst>
                                </p:cTn>
                              </p:par>
                            </p:childTnLst>
                          </p:cTn>
                        </p:par>
                        <p:par>
                          <p:cTn id="77" fill="hold">
                            <p:stCondLst>
                              <p:cond delay="26000"/>
                            </p:stCondLst>
                            <p:childTnLst>
                              <p:par>
                                <p:cTn id="78" presetID="1" presetClass="exit" presetSubtype="0" fill="hold" nodeType="afterEffect">
                                  <p:stCondLst>
                                    <p:cond delay="2000"/>
                                  </p:stCondLst>
                                  <p:childTnLst>
                                    <p:set>
                                      <p:cBhvr>
                                        <p:cTn id="79" dur="1" fill="hold">
                                          <p:stCondLst>
                                            <p:cond delay="0"/>
                                          </p:stCondLst>
                                        </p:cTn>
                                        <p:tgtEl>
                                          <p:spTgt spid="27"/>
                                        </p:tgtEl>
                                        <p:attrNameLst>
                                          <p:attrName>style.visibility</p:attrName>
                                        </p:attrNameLst>
                                      </p:cBhvr>
                                      <p:to>
                                        <p:strVal val="hidden"/>
                                      </p:to>
                                    </p:set>
                                  </p:childTnLst>
                                </p:cTn>
                              </p:par>
                            </p:childTnLst>
                          </p:cTn>
                        </p:par>
                        <p:par>
                          <p:cTn id="80" fill="hold">
                            <p:stCondLst>
                              <p:cond delay="28000"/>
                            </p:stCondLst>
                            <p:childTnLst>
                              <p:par>
                                <p:cTn id="81" presetID="1" presetClass="entr" presetSubtype="0" fill="hold" nodeType="afterEffect">
                                  <p:stCondLst>
                                    <p:cond delay="0"/>
                                  </p:stCondLst>
                                  <p:childTnLst>
                                    <p:set>
                                      <p:cBhvr>
                                        <p:cTn id="82" dur="1" fill="hold">
                                          <p:stCondLst>
                                            <p:cond delay="0"/>
                                          </p:stCondLst>
                                        </p:cTn>
                                        <p:tgtEl>
                                          <p:spTgt spid="26"/>
                                        </p:tgtEl>
                                        <p:attrNameLst>
                                          <p:attrName>style.visibility</p:attrName>
                                        </p:attrNameLst>
                                      </p:cBhvr>
                                      <p:to>
                                        <p:strVal val="visible"/>
                                      </p:to>
                                    </p:set>
                                  </p:childTnLst>
                                </p:cTn>
                              </p:par>
                            </p:childTnLst>
                          </p:cTn>
                        </p:par>
                        <p:par>
                          <p:cTn id="83" fill="hold">
                            <p:stCondLst>
                              <p:cond delay="28000"/>
                            </p:stCondLst>
                            <p:childTnLst>
                              <p:par>
                                <p:cTn id="84" presetID="0" presetClass="path" presetSubtype="0" accel="50000" decel="50000" fill="hold" nodeType="afterEffect">
                                  <p:stCondLst>
                                    <p:cond delay="0"/>
                                  </p:stCondLst>
                                  <p:childTnLst>
                                    <p:animMotion origin="layout" path="M -3.61111E-6 6.2963E-6 L -3.61111E-6 0.06482 L -0.10521 0.2301 L -0.10608 0.31482 L -0.00295 0.50927 L -0.00295 0.5794 " pathEditMode="relative" ptsTypes="AAAAAA">
                                      <p:cBhvr>
                                        <p:cTn id="85" dur="5000" fill="hold"/>
                                        <p:tgtEl>
                                          <p:spTgt spid="26"/>
                                        </p:tgtEl>
                                        <p:attrNameLst>
                                          <p:attrName>ppt_x</p:attrName>
                                          <p:attrName>ppt_y</p:attrName>
                                        </p:attrNameLst>
                                      </p:cBhvr>
                                    </p:animMotion>
                                  </p:childTnLst>
                                </p:cTn>
                              </p:par>
                            </p:childTnLst>
                          </p:cTn>
                        </p:par>
                        <p:par>
                          <p:cTn id="86" fill="hold">
                            <p:stCondLst>
                              <p:cond delay="33000"/>
                            </p:stCondLst>
                            <p:childTnLst>
                              <p:par>
                                <p:cTn id="87" presetID="1" presetClass="exit" presetSubtype="0" fill="hold" nodeType="afterEffect">
                                  <p:stCondLst>
                                    <p:cond delay="2000"/>
                                  </p:stCondLst>
                                  <p:childTnLst>
                                    <p:set>
                                      <p:cBhvr>
                                        <p:cTn id="88" dur="1" fill="hold">
                                          <p:stCondLst>
                                            <p:cond delay="0"/>
                                          </p:stCondLst>
                                        </p:cTn>
                                        <p:tgtEl>
                                          <p:spTgt spid="26"/>
                                        </p:tgtEl>
                                        <p:attrNameLst>
                                          <p:attrName>style.visibility</p:attrName>
                                        </p:attrNameLst>
                                      </p:cBhvr>
                                      <p:to>
                                        <p:strVal val="hidden"/>
                                      </p:to>
                                    </p:set>
                                  </p:childTnLst>
                                </p:cTn>
                              </p:par>
                            </p:childTnLst>
                          </p:cTn>
                        </p:par>
                        <p:par>
                          <p:cTn id="89" fill="hold">
                            <p:stCondLst>
                              <p:cond delay="35000"/>
                            </p:stCondLst>
                            <p:childTnLst>
                              <p:par>
                                <p:cTn id="90" presetID="1" presetClass="entr" presetSubtype="0" fill="hold" nodeType="afterEffect">
                                  <p:stCondLst>
                                    <p:cond delay="0"/>
                                  </p:stCondLst>
                                  <p:childTnLst>
                                    <p:set>
                                      <p:cBhvr>
                                        <p:cTn id="91" dur="1" fill="hold">
                                          <p:stCondLst>
                                            <p:cond delay="0"/>
                                          </p:stCondLst>
                                        </p:cTn>
                                        <p:tgtEl>
                                          <p:spTgt spid="29"/>
                                        </p:tgtEl>
                                        <p:attrNameLst>
                                          <p:attrName>style.visibility</p:attrName>
                                        </p:attrNameLst>
                                      </p:cBhvr>
                                      <p:to>
                                        <p:strVal val="visible"/>
                                      </p:to>
                                    </p:set>
                                  </p:childTnLst>
                                </p:cTn>
                              </p:par>
                            </p:childTnLst>
                          </p:cTn>
                        </p:par>
                        <p:par>
                          <p:cTn id="92" fill="hold">
                            <p:stCondLst>
                              <p:cond delay="35000"/>
                            </p:stCondLst>
                            <p:childTnLst>
                              <p:par>
                                <p:cTn id="93" presetID="0" presetClass="path" presetSubtype="0" accel="50000" decel="50000" fill="hold" nodeType="afterEffect">
                                  <p:stCondLst>
                                    <p:cond delay="0"/>
                                  </p:stCondLst>
                                  <p:childTnLst>
                                    <p:animMotion origin="layout" path="M 1.11111E-6 -3.7037E-7 L 1.11111E-6 0.06482 L 0.10226 0.23009 L 0.10313 0.30556 L -0.00295 0.50533 L -0.00295 0.57408 " pathEditMode="relative" ptsTypes="AAAAAA">
                                      <p:cBhvr>
                                        <p:cTn id="94" dur="5000" fill="hold"/>
                                        <p:tgtEl>
                                          <p:spTgt spid="29"/>
                                        </p:tgtEl>
                                        <p:attrNameLst>
                                          <p:attrName>ppt_x</p:attrName>
                                          <p:attrName>ppt_y</p:attrName>
                                        </p:attrNameLst>
                                      </p:cBhvr>
                                    </p:animMotion>
                                  </p:childTnLst>
                                </p:cTn>
                              </p:par>
                            </p:childTnLst>
                          </p:cTn>
                        </p:par>
                        <p:par>
                          <p:cTn id="95" fill="hold">
                            <p:stCondLst>
                              <p:cond delay="40000"/>
                            </p:stCondLst>
                            <p:childTnLst>
                              <p:par>
                                <p:cTn id="96" presetID="1" presetClass="exit" presetSubtype="0" fill="hold" nodeType="afterEffect">
                                  <p:stCondLst>
                                    <p:cond delay="2000"/>
                                  </p:stCondLst>
                                  <p:childTnLst>
                                    <p:set>
                                      <p:cBhvr>
                                        <p:cTn id="97" dur="1" fill="hold">
                                          <p:stCondLst>
                                            <p:cond delay="0"/>
                                          </p:stCondLst>
                                        </p:cTn>
                                        <p:tgtEl>
                                          <p:spTgt spid="29"/>
                                        </p:tgtEl>
                                        <p:attrNameLst>
                                          <p:attrName>style.visibility</p:attrName>
                                        </p:attrNameLst>
                                      </p:cBhvr>
                                      <p:to>
                                        <p:strVal val="hidden"/>
                                      </p:to>
                                    </p:set>
                                  </p:childTnLst>
                                </p:cTn>
                              </p:par>
                            </p:childTnLst>
                          </p:cTn>
                        </p:par>
                      </p:childTnLst>
                    </p:cTn>
                  </p:par>
                  <p:par>
                    <p:cTn id="98" fill="hold">
                      <p:stCondLst>
                        <p:cond delay="indefinite"/>
                      </p:stCondLst>
                      <p:childTnLst>
                        <p:par>
                          <p:cTn id="99" fill="hold">
                            <p:stCondLst>
                              <p:cond delay="0"/>
                            </p:stCondLst>
                            <p:childTnLst>
                              <p:par>
                                <p:cTn id="100" presetID="1" presetClass="exit" presetSubtype="0" fill="hold" nodeType="clickEffect">
                                  <p:stCondLst>
                                    <p:cond delay="0"/>
                                  </p:stCondLst>
                                  <p:childTnLst>
                                    <p:set>
                                      <p:cBhvr>
                                        <p:cTn id="101" dur="1" fill="hold">
                                          <p:stCondLst>
                                            <p:cond delay="0"/>
                                          </p:stCondLst>
                                        </p:cTn>
                                        <p:tgtEl>
                                          <p:spTgt spid="25"/>
                                        </p:tgtEl>
                                        <p:attrNameLst>
                                          <p:attrName>style.visibility</p:attrName>
                                        </p:attrNameLst>
                                      </p:cBhvr>
                                      <p:to>
                                        <p:strVal val="hidden"/>
                                      </p:to>
                                    </p:set>
                                  </p:childTnLst>
                                </p:cTn>
                              </p:par>
                              <p:par>
                                <p:cTn id="102" presetID="1" presetClass="exit" presetSubtype="0" fill="hold" nodeType="withEffect">
                                  <p:stCondLst>
                                    <p:cond delay="0"/>
                                  </p:stCondLst>
                                  <p:childTnLst>
                                    <p:set>
                                      <p:cBhvr>
                                        <p:cTn id="103" dur="1" fill="hold">
                                          <p:stCondLst>
                                            <p:cond delay="0"/>
                                          </p:stCondLst>
                                        </p:cTn>
                                        <p:tgtEl>
                                          <p:spTgt spid="22"/>
                                        </p:tgtEl>
                                        <p:attrNameLst>
                                          <p:attrName>style.visibility</p:attrName>
                                        </p:attrNameLst>
                                      </p:cBhvr>
                                      <p:to>
                                        <p:strVal val="hidden"/>
                                      </p:to>
                                    </p:set>
                                  </p:childTnLst>
                                </p:cTn>
                              </p:par>
                              <p:par>
                                <p:cTn id="104" presetID="1" presetClass="exit" presetSubtype="0" fill="hold" nodeType="withEffect">
                                  <p:stCondLst>
                                    <p:cond delay="0"/>
                                  </p:stCondLst>
                                  <p:childTnLst>
                                    <p:set>
                                      <p:cBhvr>
                                        <p:cTn id="105" dur="1" fill="hold">
                                          <p:stCondLst>
                                            <p:cond delay="0"/>
                                          </p:stCondLst>
                                        </p:cTn>
                                        <p:tgtEl>
                                          <p:spTgt spid="31"/>
                                        </p:tgtEl>
                                        <p:attrNameLst>
                                          <p:attrName>style.visibility</p:attrName>
                                        </p:attrNameLst>
                                      </p:cBhvr>
                                      <p:to>
                                        <p:strVal val="hidden"/>
                                      </p:to>
                                    </p:set>
                                  </p:childTnLst>
                                </p:cTn>
                              </p:par>
                              <p:par>
                                <p:cTn id="106" presetID="1" presetClass="exit" presetSubtype="0" fill="hold" nodeType="withEffect">
                                  <p:stCondLst>
                                    <p:cond delay="0"/>
                                  </p:stCondLst>
                                  <p:childTnLst>
                                    <p:set>
                                      <p:cBhvr>
                                        <p:cTn id="107" dur="1" fill="hold">
                                          <p:stCondLst>
                                            <p:cond delay="0"/>
                                          </p:stCondLst>
                                        </p:cTn>
                                        <p:tgtEl>
                                          <p:spTgt spid="28"/>
                                        </p:tgtEl>
                                        <p:attrNameLst>
                                          <p:attrName>style.visibility</p:attrName>
                                        </p:attrNameLst>
                                      </p:cBhvr>
                                      <p:to>
                                        <p:strVal val="hidden"/>
                                      </p:to>
                                    </p:set>
                                  </p:childTnLst>
                                </p:cTn>
                              </p:par>
                            </p:childTnLst>
                          </p:cTn>
                        </p:par>
                        <p:par>
                          <p:cTn id="108" fill="hold">
                            <p:stCondLst>
                              <p:cond delay="0"/>
                            </p:stCondLst>
                            <p:childTnLst>
                              <p:par>
                                <p:cTn id="109" presetID="1" presetClass="entr" presetSubtype="0" fill="hold" grpId="0" nodeType="afterEffect">
                                  <p:stCondLst>
                                    <p:cond delay="0"/>
                                  </p:stCondLst>
                                  <p:childTnLst>
                                    <p:set>
                                      <p:cBhvr>
                                        <p:cTn id="110" dur="1" fill="hold">
                                          <p:stCondLst>
                                            <p:cond delay="0"/>
                                          </p:stCondLst>
                                        </p:cTn>
                                        <p:tgtEl>
                                          <p:spTgt spid="30"/>
                                        </p:tgtEl>
                                        <p:attrNameLst>
                                          <p:attrName>style.visibility</p:attrName>
                                        </p:attrNameLst>
                                      </p:cBhvr>
                                      <p:to>
                                        <p:strVal val="visible"/>
                                      </p:to>
                                    </p:set>
                                  </p:childTnLst>
                                </p:cTn>
                              </p:par>
                              <p:par>
                                <p:cTn id="111" presetID="0" presetClass="path" presetSubtype="0" accel="50000" decel="50000" fill="hold" grpId="1" nodeType="withEffect">
                                  <p:stCondLst>
                                    <p:cond delay="0"/>
                                  </p:stCondLst>
                                  <p:childTnLst>
                                    <p:animMotion origin="layout" path="M 0 0 L 0.28663 0 " pathEditMode="relative" ptsTypes="AA">
                                      <p:cBhvr>
                                        <p:cTn id="112" dur="2000" fill="hold"/>
                                        <p:tgtEl>
                                          <p:spTgt spid="30"/>
                                        </p:tgtEl>
                                        <p:attrNameLst>
                                          <p:attrName>ppt_x</p:attrName>
                                          <p:attrName>ppt_y</p:attrName>
                                        </p:attrNameLst>
                                      </p:cBhvr>
                                    </p:animMotion>
                                  </p:childTnLst>
                                </p:cTn>
                              </p:par>
                              <p:par>
                                <p:cTn id="113" presetID="0" presetClass="path" presetSubtype="0" accel="50000" decel="50000" fill="hold" grpId="1" nodeType="withEffect">
                                  <p:stCondLst>
                                    <p:cond delay="0"/>
                                  </p:stCondLst>
                                  <p:childTnLst>
                                    <p:animMotion origin="layout" path="M 0 0 L 0.28663 0 " pathEditMode="relative" ptsTypes="AA">
                                      <p:cBhvr>
                                        <p:cTn id="114" dur="2000" fill="hold"/>
                                        <p:tgtEl>
                                          <p:spTgt spid="17"/>
                                        </p:tgtEl>
                                        <p:attrNameLst>
                                          <p:attrName>ppt_x</p:attrName>
                                          <p:attrName>ppt_y</p:attrName>
                                        </p:attrNameLst>
                                      </p:cBhvr>
                                    </p:animMotion>
                                  </p:childTnLst>
                                </p:cTn>
                              </p:par>
                              <p:par>
                                <p:cTn id="115" presetID="0" presetClass="path" presetSubtype="0" accel="50000" decel="50000" fill="hold" grpId="1" nodeType="withEffect">
                                  <p:stCondLst>
                                    <p:cond delay="0"/>
                                  </p:stCondLst>
                                  <p:childTnLst>
                                    <p:animMotion origin="layout" path="M 0 0 L -0.08924 0 " pathEditMode="relative" ptsTypes="AA">
                                      <p:cBhvr>
                                        <p:cTn id="116" dur="2000" fill="hold"/>
                                        <p:tgtEl>
                                          <p:spTgt spid="10"/>
                                        </p:tgtEl>
                                        <p:attrNameLst>
                                          <p:attrName>ppt_x</p:attrName>
                                          <p:attrName>ppt_y</p:attrName>
                                        </p:attrNameLst>
                                      </p:cBhvr>
                                    </p:animMotion>
                                  </p:childTnLst>
                                </p:cTn>
                              </p:par>
                              <p:par>
                                <p:cTn id="117" presetID="0" presetClass="path" presetSubtype="0" accel="50000" decel="50000" fill="hold" grpId="1" nodeType="withEffect">
                                  <p:stCondLst>
                                    <p:cond delay="0"/>
                                  </p:stCondLst>
                                  <p:childTnLst>
                                    <p:animMotion origin="layout" path="M 0 0 L -0.08924 0 " pathEditMode="relative" ptsTypes="AA">
                                      <p:cBhvr>
                                        <p:cTn id="118" dur="2000" fill="hold"/>
                                        <p:tgtEl>
                                          <p:spTgt spid="16"/>
                                        </p:tgtEl>
                                        <p:attrNameLst>
                                          <p:attrName>ppt_x</p:attrName>
                                          <p:attrName>ppt_y</p:attrName>
                                        </p:attrNameLst>
                                      </p:cBhvr>
                                    </p:animMotion>
                                  </p:childTnLst>
                                </p:cTn>
                              </p:par>
                            </p:childTnLst>
                          </p:cTn>
                        </p:par>
                        <p:par>
                          <p:cTn id="119" fill="hold">
                            <p:stCondLst>
                              <p:cond delay="2000"/>
                            </p:stCondLst>
                            <p:childTnLst>
                              <p:par>
                                <p:cTn id="120" presetID="1" presetClass="entr" presetSubtype="0" fill="hold" nodeType="afterEffect">
                                  <p:stCondLst>
                                    <p:cond delay="0"/>
                                  </p:stCondLst>
                                  <p:childTnLst>
                                    <p:set>
                                      <p:cBhvr>
                                        <p:cTn id="121" dur="1" fill="hold">
                                          <p:stCondLst>
                                            <p:cond delay="0"/>
                                          </p:stCondLst>
                                        </p:cTn>
                                        <p:tgtEl>
                                          <p:spTgt spid="35"/>
                                        </p:tgtEl>
                                        <p:attrNameLst>
                                          <p:attrName>style.visibility</p:attrName>
                                        </p:attrNameLst>
                                      </p:cBhvr>
                                      <p:to>
                                        <p:strVal val="visible"/>
                                      </p:to>
                                    </p:set>
                                  </p:childTnLst>
                                </p:cTn>
                              </p:par>
                              <p:par>
                                <p:cTn id="122" presetID="1" presetClass="entr" presetSubtype="0" fill="hold" nodeType="withEffect">
                                  <p:stCondLst>
                                    <p:cond delay="0"/>
                                  </p:stCondLst>
                                  <p:childTnLst>
                                    <p:set>
                                      <p:cBhvr>
                                        <p:cTn id="123" dur="1" fill="hold">
                                          <p:stCondLst>
                                            <p:cond delay="0"/>
                                          </p:stCondLst>
                                        </p:cTn>
                                        <p:tgtEl>
                                          <p:spTgt spid="32"/>
                                        </p:tgtEl>
                                        <p:attrNameLst>
                                          <p:attrName>style.visibility</p:attrName>
                                        </p:attrNameLst>
                                      </p:cBhvr>
                                      <p:to>
                                        <p:strVal val="visible"/>
                                      </p:to>
                                    </p:set>
                                  </p:childTnLst>
                                </p:cTn>
                              </p:par>
                              <p:par>
                                <p:cTn id="124" presetID="1" presetClass="entr" presetSubtype="0" fill="hold" nodeType="withEffect">
                                  <p:stCondLst>
                                    <p:cond delay="0"/>
                                  </p:stCondLst>
                                  <p:childTnLst>
                                    <p:set>
                                      <p:cBhvr>
                                        <p:cTn id="125" dur="1" fill="hold">
                                          <p:stCondLst>
                                            <p:cond delay="0"/>
                                          </p:stCondLst>
                                        </p:cTn>
                                        <p:tgtEl>
                                          <p:spTgt spid="33"/>
                                        </p:tgtEl>
                                        <p:attrNameLst>
                                          <p:attrName>style.visibility</p:attrName>
                                        </p:attrNameLst>
                                      </p:cBhvr>
                                      <p:to>
                                        <p:strVal val="visible"/>
                                      </p:to>
                                    </p:set>
                                  </p:childTnLst>
                                </p:cTn>
                              </p:par>
                              <p:par>
                                <p:cTn id="126" presetID="1" presetClass="entr" presetSubtype="0" fill="hold" nodeType="withEffect">
                                  <p:stCondLst>
                                    <p:cond delay="0"/>
                                  </p:stCondLst>
                                  <p:childTnLst>
                                    <p:set>
                                      <p:cBhvr>
                                        <p:cTn id="127" dur="1" fill="hold">
                                          <p:stCondLst>
                                            <p:cond delay="0"/>
                                          </p:stCondLst>
                                        </p:cTn>
                                        <p:tgtEl>
                                          <p:spTgt spid="45"/>
                                        </p:tgtEl>
                                        <p:attrNameLst>
                                          <p:attrName>style.visibility</p:attrName>
                                        </p:attrNameLst>
                                      </p:cBhvr>
                                      <p:to>
                                        <p:strVal val="visible"/>
                                      </p:to>
                                    </p:set>
                                  </p:childTnLst>
                                </p:cTn>
                              </p:par>
                              <p:par>
                                <p:cTn id="128" presetID="1" presetClass="entr" presetSubtype="0" fill="hold" nodeType="withEffect">
                                  <p:stCondLst>
                                    <p:cond delay="0"/>
                                  </p:stCondLst>
                                  <p:childTnLst>
                                    <p:set>
                                      <p:cBhvr>
                                        <p:cTn id="129" dur="1" fill="hold">
                                          <p:stCondLst>
                                            <p:cond delay="0"/>
                                          </p:stCondLst>
                                        </p:cTn>
                                        <p:tgtEl>
                                          <p:spTgt spid="39"/>
                                        </p:tgtEl>
                                        <p:attrNameLst>
                                          <p:attrName>style.visibility</p:attrName>
                                        </p:attrNameLst>
                                      </p:cBhvr>
                                      <p:to>
                                        <p:strVal val="visible"/>
                                      </p:to>
                                    </p:set>
                                  </p:childTnLst>
                                </p:cTn>
                              </p:par>
                            </p:childTnLst>
                          </p:cTn>
                        </p:par>
                      </p:childTnLst>
                    </p:cTn>
                  </p:par>
                  <p:par>
                    <p:cTn id="130" fill="hold">
                      <p:stCondLst>
                        <p:cond delay="indefinite"/>
                      </p:stCondLst>
                      <p:childTnLst>
                        <p:par>
                          <p:cTn id="131" fill="hold">
                            <p:stCondLst>
                              <p:cond delay="0"/>
                            </p:stCondLst>
                            <p:childTnLst>
                              <p:par>
                                <p:cTn id="132" presetID="1" presetClass="entr" presetSubtype="0" fill="hold" grpId="0" nodeType="clickEffect">
                                  <p:stCondLst>
                                    <p:cond delay="0"/>
                                  </p:stCondLst>
                                  <p:childTnLst>
                                    <p:set>
                                      <p:cBhvr>
                                        <p:cTn id="133" dur="1" fill="hold">
                                          <p:stCondLst>
                                            <p:cond delay="0"/>
                                          </p:stCondLst>
                                        </p:cTn>
                                        <p:tgtEl>
                                          <p:spTgt spid="43"/>
                                        </p:tgtEl>
                                        <p:attrNameLst>
                                          <p:attrName>style.visibility</p:attrName>
                                        </p:attrNameLst>
                                      </p:cBhvr>
                                      <p:to>
                                        <p:strVal val="visible"/>
                                      </p:to>
                                    </p:set>
                                  </p:childTnLst>
                                </p:cTn>
                              </p:par>
                              <p:par>
                                <p:cTn id="134" presetID="1" presetClass="entr" presetSubtype="0" fill="hold" grpId="0" nodeType="withEffect">
                                  <p:stCondLst>
                                    <p:cond delay="0"/>
                                  </p:stCondLst>
                                  <p:childTnLst>
                                    <p:set>
                                      <p:cBhvr>
                                        <p:cTn id="135" dur="1" fill="hold">
                                          <p:stCondLst>
                                            <p:cond delay="0"/>
                                          </p:stCondLst>
                                        </p:cTn>
                                        <p:tgtEl>
                                          <p:spTgt spid="42"/>
                                        </p:tgtEl>
                                        <p:attrNameLst>
                                          <p:attrName>style.visibility</p:attrName>
                                        </p:attrNameLst>
                                      </p:cBhvr>
                                      <p:to>
                                        <p:strVal val="visible"/>
                                      </p:to>
                                    </p:set>
                                  </p:childTnLst>
                                </p:cTn>
                              </p:par>
                            </p:childTnLst>
                          </p:cTn>
                        </p:par>
                      </p:childTnLst>
                    </p:cTn>
                  </p:par>
                  <p:par>
                    <p:cTn id="136" fill="hold">
                      <p:stCondLst>
                        <p:cond delay="indefinite"/>
                      </p:stCondLst>
                      <p:childTnLst>
                        <p:par>
                          <p:cTn id="137" fill="hold">
                            <p:stCondLst>
                              <p:cond delay="0"/>
                            </p:stCondLst>
                            <p:childTnLst>
                              <p:par>
                                <p:cTn id="138" presetID="9" presetClass="emph" presetSubtype="0" grpId="2" nodeType="clickEffect">
                                  <p:stCondLst>
                                    <p:cond delay="0"/>
                                  </p:stCondLst>
                                  <p:childTnLst>
                                    <p:set>
                                      <p:cBhvr rctx="PPT">
                                        <p:cTn id="139" dur="indefinite"/>
                                        <p:tgtEl>
                                          <p:spTgt spid="16"/>
                                        </p:tgtEl>
                                        <p:attrNameLst>
                                          <p:attrName>style.opacity</p:attrName>
                                        </p:attrNameLst>
                                      </p:cBhvr>
                                      <p:to>
                                        <p:strVal val="0.5"/>
                                      </p:to>
                                    </p:set>
                                    <p:animEffect filter="image" prLst="opacity: 0.5">
                                      <p:cBhvr rctx="IE">
                                        <p:cTn id="140" dur="indefinite"/>
                                        <p:tgtEl>
                                          <p:spTgt spid="16"/>
                                        </p:tgtEl>
                                      </p:cBhvr>
                                    </p:animEffect>
                                  </p:childTnLst>
                                </p:cTn>
                              </p:par>
                              <p:par>
                                <p:cTn id="141" presetID="9" presetClass="emph" presetSubtype="0" grpId="1" nodeType="withEffect">
                                  <p:stCondLst>
                                    <p:cond delay="0"/>
                                  </p:stCondLst>
                                  <p:endCondLst>
                                    <p:cond evt="onNext" delay="0">
                                      <p:tgtEl>
                                        <p:sldTgt/>
                                      </p:tgtEl>
                                    </p:cond>
                                  </p:endCondLst>
                                  <p:childTnLst>
                                    <p:set>
                                      <p:cBhvr rctx="PPT">
                                        <p:cTn id="142" dur="indefinite"/>
                                        <p:tgtEl>
                                          <p:spTgt spid="42"/>
                                        </p:tgtEl>
                                        <p:attrNameLst>
                                          <p:attrName>style.opacity</p:attrName>
                                        </p:attrNameLst>
                                      </p:cBhvr>
                                      <p:to>
                                        <p:strVal val="0.5"/>
                                      </p:to>
                                    </p:set>
                                    <p:animEffect filter="image" prLst="opacity: 0.5">
                                      <p:cBhvr rctx="IE">
                                        <p:cTn id="143" dur="indefinite"/>
                                        <p:tgtEl>
                                          <p:spTgt spid="42"/>
                                        </p:tgtEl>
                                      </p:cBhvr>
                                    </p:animEffect>
                                  </p:childTnLst>
                                </p:cTn>
                              </p:par>
                              <p:par>
                                <p:cTn id="144" presetID="9" presetClass="emph" presetSubtype="0" grpId="2" nodeType="withEffect">
                                  <p:stCondLst>
                                    <p:cond delay="0"/>
                                  </p:stCondLst>
                                  <p:endCondLst>
                                    <p:cond evt="onNext" delay="0">
                                      <p:tgtEl>
                                        <p:sldTgt/>
                                      </p:tgtEl>
                                    </p:cond>
                                  </p:endCondLst>
                                  <p:childTnLst>
                                    <p:set>
                                      <p:cBhvr rctx="PPT">
                                        <p:cTn id="145" dur="indefinite"/>
                                        <p:tgtEl>
                                          <p:spTgt spid="10"/>
                                        </p:tgtEl>
                                        <p:attrNameLst>
                                          <p:attrName>style.opacity</p:attrName>
                                        </p:attrNameLst>
                                      </p:cBhvr>
                                      <p:to>
                                        <p:strVal val="0.5"/>
                                      </p:to>
                                    </p:set>
                                    <p:animEffect filter="image" prLst="opacity: 0.5">
                                      <p:cBhvr rctx="IE">
                                        <p:cTn id="146" dur="indefinite"/>
                                        <p:tgtEl>
                                          <p:spTgt spid="10"/>
                                        </p:tgtEl>
                                      </p:cBhvr>
                                    </p:animEffect>
                                  </p:childTnLst>
                                </p:cTn>
                              </p:par>
                              <p:par>
                                <p:cTn id="147" presetID="1" presetClass="entr" presetSubtype="0" fill="hold" nodeType="withEffect">
                                  <p:stCondLst>
                                    <p:cond delay="0"/>
                                  </p:stCondLst>
                                  <p:childTnLst>
                                    <p:set>
                                      <p:cBhvr>
                                        <p:cTn id="148" dur="1" fill="hold">
                                          <p:stCondLst>
                                            <p:cond delay="0"/>
                                          </p:stCondLst>
                                        </p:cTn>
                                        <p:tgtEl>
                                          <p:spTgt spid="48"/>
                                        </p:tgtEl>
                                        <p:attrNameLst>
                                          <p:attrName>style.visibility</p:attrName>
                                        </p:attrNameLst>
                                      </p:cBhvr>
                                      <p:to>
                                        <p:strVal val="visible"/>
                                      </p:to>
                                    </p:set>
                                  </p:childTnLst>
                                </p:cTn>
                              </p:par>
                            </p:childTnLst>
                          </p:cTn>
                        </p:par>
                      </p:childTnLst>
                    </p:cTn>
                  </p:par>
                  <p:par>
                    <p:cTn id="149" fill="hold">
                      <p:stCondLst>
                        <p:cond delay="indefinite"/>
                      </p:stCondLst>
                      <p:childTnLst>
                        <p:par>
                          <p:cTn id="150" fill="hold">
                            <p:stCondLst>
                              <p:cond delay="0"/>
                            </p:stCondLst>
                            <p:childTnLst>
                              <p:par>
                                <p:cTn id="151" presetID="1" presetClass="exit" presetSubtype="0" fill="hold" nodeType="clickEffect">
                                  <p:stCondLst>
                                    <p:cond delay="0"/>
                                  </p:stCondLst>
                                  <p:childTnLst>
                                    <p:set>
                                      <p:cBhvr>
                                        <p:cTn id="152" dur="1" fill="hold">
                                          <p:stCondLst>
                                            <p:cond delay="0"/>
                                          </p:stCondLst>
                                        </p:cTn>
                                        <p:tgtEl>
                                          <p:spTgt spid="33"/>
                                        </p:tgtEl>
                                        <p:attrNameLst>
                                          <p:attrName>style.visibility</p:attrName>
                                        </p:attrNameLst>
                                      </p:cBhvr>
                                      <p:to>
                                        <p:strVal val="hidden"/>
                                      </p:to>
                                    </p:set>
                                  </p:childTnLst>
                                </p:cTn>
                              </p:par>
                              <p:par>
                                <p:cTn id="153" presetID="1" presetClass="exit" presetSubtype="0" fill="hold" nodeType="withEffect">
                                  <p:stCondLst>
                                    <p:cond delay="0"/>
                                  </p:stCondLst>
                                  <p:childTnLst>
                                    <p:set>
                                      <p:cBhvr>
                                        <p:cTn id="154" dur="1" fill="hold">
                                          <p:stCondLst>
                                            <p:cond delay="0"/>
                                          </p:stCondLst>
                                        </p:cTn>
                                        <p:tgtEl>
                                          <p:spTgt spid="39"/>
                                        </p:tgtEl>
                                        <p:attrNameLst>
                                          <p:attrName>style.visibility</p:attrName>
                                        </p:attrNameLst>
                                      </p:cBhvr>
                                      <p:to>
                                        <p:strVal val="hidden"/>
                                      </p:to>
                                    </p:set>
                                  </p:childTnLst>
                                </p:cTn>
                              </p:par>
                              <p:par>
                                <p:cTn id="155" presetID="1" presetClass="entr" presetSubtype="0" fill="hold" nodeType="withEffect">
                                  <p:stCondLst>
                                    <p:cond delay="0"/>
                                  </p:stCondLst>
                                  <p:childTnLst>
                                    <p:set>
                                      <p:cBhvr>
                                        <p:cTn id="156" dur="1" fill="hold">
                                          <p:stCondLst>
                                            <p:cond delay="0"/>
                                          </p:stCondLst>
                                        </p:cTn>
                                        <p:tgtEl>
                                          <p:spTgt spid="55"/>
                                        </p:tgtEl>
                                        <p:attrNameLst>
                                          <p:attrName>style.visibility</p:attrName>
                                        </p:attrNameLst>
                                      </p:cBhvr>
                                      <p:to>
                                        <p:strVal val="visible"/>
                                      </p:to>
                                    </p:set>
                                  </p:childTnLst>
                                </p:cTn>
                              </p:par>
                              <p:par>
                                <p:cTn id="157" presetID="1" presetClass="entr" presetSubtype="0" fill="hold" nodeType="withEffect">
                                  <p:stCondLst>
                                    <p:cond delay="0"/>
                                  </p:stCondLst>
                                  <p:childTnLst>
                                    <p:set>
                                      <p:cBhvr>
                                        <p:cTn id="158" dur="1" fill="hold">
                                          <p:stCondLst>
                                            <p:cond delay="0"/>
                                          </p:stCondLst>
                                        </p:cTn>
                                        <p:tgtEl>
                                          <p:spTgt spid="52"/>
                                        </p:tgtEl>
                                        <p:attrNameLst>
                                          <p:attrName>style.visibility</p:attrName>
                                        </p:attrNameLst>
                                      </p:cBhvr>
                                      <p:to>
                                        <p:strVal val="visible"/>
                                      </p:to>
                                    </p:set>
                                  </p:childTnLst>
                                </p:cTn>
                              </p:par>
                              <p:par>
                                <p:cTn id="159" presetID="1" presetClass="exit" presetSubtype="0" fill="hold" grpId="1" nodeType="withEffect">
                                  <p:stCondLst>
                                    <p:cond delay="0"/>
                                  </p:stCondLst>
                                  <p:childTnLst>
                                    <p:set>
                                      <p:cBhvr>
                                        <p:cTn id="160" dur="1" fill="hold">
                                          <p:stCondLst>
                                            <p:cond delay="0"/>
                                          </p:stCondLst>
                                        </p:cTn>
                                        <p:tgtEl>
                                          <p:spTgt spid="43"/>
                                        </p:tgtEl>
                                        <p:attrNameLst>
                                          <p:attrName>style.visibility</p:attrName>
                                        </p:attrNameLst>
                                      </p:cBhvr>
                                      <p:to>
                                        <p:strVal val="hidden"/>
                                      </p:to>
                                    </p:set>
                                  </p:childTnLst>
                                </p:cTn>
                              </p:par>
                              <p:par>
                                <p:cTn id="161" presetID="1" presetClass="entr" presetSubtype="0" fill="hold" grpId="0" nodeType="withEffect">
                                  <p:stCondLst>
                                    <p:cond delay="0"/>
                                  </p:stCondLst>
                                  <p:childTnLst>
                                    <p:set>
                                      <p:cBhvr>
                                        <p:cTn id="162" dur="1" fill="hold">
                                          <p:stCondLst>
                                            <p:cond delay="0"/>
                                          </p:stCondLst>
                                        </p:cTn>
                                        <p:tgtEl>
                                          <p:spTgt spid="58"/>
                                        </p:tgtEl>
                                        <p:attrNameLst>
                                          <p:attrName>style.visibility</p:attrName>
                                        </p:attrNameLst>
                                      </p:cBhvr>
                                      <p:to>
                                        <p:strVal val="visible"/>
                                      </p:to>
                                    </p:set>
                                  </p:childTnLst>
                                </p:cTn>
                              </p:par>
                              <p:par>
                                <p:cTn id="163" presetID="9" presetClass="emph" presetSubtype="0" grpId="3" nodeType="withEffect">
                                  <p:stCondLst>
                                    <p:cond delay="0"/>
                                  </p:stCondLst>
                                  <p:endCondLst>
                                    <p:cond evt="onNext" delay="0">
                                      <p:tgtEl>
                                        <p:sldTgt/>
                                      </p:tgtEl>
                                    </p:cond>
                                  </p:endCondLst>
                                  <p:childTnLst>
                                    <p:set>
                                      <p:cBhvr rctx="PPT">
                                        <p:cTn id="164" dur="indefinite"/>
                                        <p:tgtEl>
                                          <p:spTgt spid="10"/>
                                        </p:tgtEl>
                                        <p:attrNameLst>
                                          <p:attrName>style.opacity</p:attrName>
                                        </p:attrNameLst>
                                      </p:cBhvr>
                                      <p:to>
                                        <p:strVal val="0.5"/>
                                      </p:to>
                                    </p:set>
                                    <p:animEffect filter="image" prLst="opacity: 0.5">
                                      <p:cBhvr rctx="IE">
                                        <p:cTn id="165" dur="indefinite"/>
                                        <p:tgtEl>
                                          <p:spTgt spid="10"/>
                                        </p:tgtEl>
                                      </p:cBhvr>
                                    </p:animEffect>
                                  </p:childTnLst>
                                </p:cTn>
                              </p:par>
                              <p:par>
                                <p:cTn id="166" presetID="9" presetClass="emph" presetSubtype="0" grpId="2" nodeType="withEffect">
                                  <p:stCondLst>
                                    <p:cond delay="0"/>
                                  </p:stCondLst>
                                  <p:endCondLst>
                                    <p:cond evt="onNext" delay="0">
                                      <p:tgtEl>
                                        <p:sldTgt/>
                                      </p:tgtEl>
                                    </p:cond>
                                  </p:endCondLst>
                                  <p:childTnLst>
                                    <p:set>
                                      <p:cBhvr rctx="PPT">
                                        <p:cTn id="167" dur="indefinite"/>
                                        <p:tgtEl>
                                          <p:spTgt spid="42"/>
                                        </p:tgtEl>
                                        <p:attrNameLst>
                                          <p:attrName>style.opacity</p:attrName>
                                        </p:attrNameLst>
                                      </p:cBhvr>
                                      <p:to>
                                        <p:strVal val="0.5"/>
                                      </p:to>
                                    </p:set>
                                    <p:animEffect filter="image" prLst="opacity: 0.5">
                                      <p:cBhvr rctx="IE">
                                        <p:cTn id="168" dur="indefinite"/>
                                        <p:tgtEl>
                                          <p:spTgt spid="42"/>
                                        </p:tgtEl>
                                      </p:cBhvr>
                                    </p:animEffect>
                                  </p:childTnLst>
                                </p:cTn>
                              </p:par>
                            </p:childTnLst>
                          </p:cTn>
                        </p:par>
                      </p:childTnLst>
                    </p:cTn>
                  </p:par>
                  <p:par>
                    <p:cTn id="169" fill="hold">
                      <p:stCondLst>
                        <p:cond delay="indefinite"/>
                      </p:stCondLst>
                      <p:childTnLst>
                        <p:par>
                          <p:cTn id="170" fill="hold">
                            <p:stCondLst>
                              <p:cond delay="0"/>
                            </p:stCondLst>
                            <p:childTnLst>
                              <p:par>
                                <p:cTn id="171" presetID="1" presetClass="exit" presetSubtype="0" fill="hold" nodeType="clickEffect">
                                  <p:stCondLst>
                                    <p:cond delay="0"/>
                                  </p:stCondLst>
                                  <p:childTnLst>
                                    <p:set>
                                      <p:cBhvr>
                                        <p:cTn id="172" dur="1" fill="hold">
                                          <p:stCondLst>
                                            <p:cond delay="0"/>
                                          </p:stCondLst>
                                        </p:cTn>
                                        <p:tgtEl>
                                          <p:spTgt spid="4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0" grpId="0" animBg="1"/>
      <p:bldP spid="10" grpId="1" animBg="1"/>
      <p:bldP spid="10" grpId="2" animBg="1"/>
      <p:bldP spid="10" grpId="3" animBg="1"/>
      <p:bldP spid="30" grpId="0" animBg="1"/>
      <p:bldP spid="30" grpId="1" animBg="1"/>
      <p:bldP spid="9" grpId="0" animBg="1"/>
      <p:bldP spid="11" grpId="0" animBg="1"/>
      <p:bldP spid="16" grpId="0" animBg="1"/>
      <p:bldP spid="16" grpId="1" animBg="1"/>
      <p:bldP spid="16" grpId="2" animBg="1"/>
      <p:bldP spid="17" grpId="0" animBg="1"/>
      <p:bldP spid="17" grpId="1" animBg="1"/>
      <p:bldP spid="42" grpId="0" animBg="1"/>
      <p:bldP spid="42" grpId="1" animBg="1"/>
      <p:bldP spid="42" grpId="2" animBg="1"/>
      <p:bldP spid="58" grpId="0" animBg="1"/>
      <p:bldP spid="43" grpId="0" animBg="1"/>
      <p:bldP spid="43" grpId="1" animBg="1"/>
      <p:bldP spid="20" grpId="0"/>
      <p:bldP spid="21" grpId="0"/>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Attributes of a Kafka Cluster</a:t>
            </a:r>
            <a:endParaRPr lang="en-US" dirty="0"/>
          </a:p>
        </p:txBody>
      </p:sp>
      <p:sp>
        <p:nvSpPr>
          <p:cNvPr id="3" name="Content Placeholder 2"/>
          <p:cNvSpPr>
            <a:spLocks noGrp="1"/>
          </p:cNvSpPr>
          <p:nvPr>
            <p:ph idx="1"/>
          </p:nvPr>
        </p:nvSpPr>
        <p:spPr/>
        <p:txBody>
          <a:bodyPr>
            <a:normAutofit lnSpcReduction="10000"/>
          </a:bodyPr>
          <a:lstStyle/>
          <a:p>
            <a:r>
              <a:rPr lang="en-US" dirty="0" smtClean="0"/>
              <a:t>Disk Based</a:t>
            </a:r>
          </a:p>
          <a:p>
            <a:endParaRPr lang="en-US" dirty="0" smtClean="0"/>
          </a:p>
          <a:p>
            <a:r>
              <a:rPr lang="en-US" dirty="0" smtClean="0"/>
              <a:t>Durable</a:t>
            </a:r>
          </a:p>
          <a:p>
            <a:endParaRPr lang="en-US" dirty="0"/>
          </a:p>
          <a:p>
            <a:r>
              <a:rPr lang="en-US" dirty="0" smtClean="0"/>
              <a:t>Scalable</a:t>
            </a:r>
          </a:p>
          <a:p>
            <a:endParaRPr lang="en-US" dirty="0"/>
          </a:p>
          <a:p>
            <a:r>
              <a:rPr lang="en-US" dirty="0" smtClean="0"/>
              <a:t>Low Latency</a:t>
            </a:r>
          </a:p>
          <a:p>
            <a:endParaRPr lang="en-US" dirty="0"/>
          </a:p>
          <a:p>
            <a:r>
              <a:rPr lang="en-US" dirty="0" smtClean="0"/>
              <a:t>Finite Retention</a:t>
            </a:r>
          </a:p>
          <a:p>
            <a:endParaRPr lang="en-US" dirty="0"/>
          </a:p>
          <a:p>
            <a:r>
              <a:rPr lang="en-US" dirty="0" smtClean="0"/>
              <a:t>NOT Idempotent (yet)</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8</a:t>
            </a:fld>
            <a:endParaRPr lang="en-US" dirty="0"/>
          </a:p>
        </p:txBody>
      </p:sp>
    </p:spTree>
    <p:extLst>
      <p:ext uri="{BB962C8B-B14F-4D97-AF65-F5344CB8AC3E}">
        <p14:creationId xmlns:p14="http://schemas.microsoft.com/office/powerpoint/2010/main" val="144444896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Kafka At LinkedIn</a:t>
            </a:r>
            <a:endParaRPr lang="en-US" dirty="0"/>
          </a:p>
        </p:txBody>
      </p:sp>
      <p:sp>
        <p:nvSpPr>
          <p:cNvPr id="3" name="Content Placeholder 2"/>
          <p:cNvSpPr>
            <a:spLocks noGrp="1"/>
          </p:cNvSpPr>
          <p:nvPr>
            <p:ph idx="1"/>
          </p:nvPr>
        </p:nvSpPr>
        <p:spPr/>
        <p:txBody>
          <a:bodyPr/>
          <a:lstStyle/>
          <a:p>
            <a:r>
              <a:rPr lang="en-US" dirty="0" smtClean="0"/>
              <a:t>Multiple Datacenters, Multiple Clusters</a:t>
            </a:r>
          </a:p>
          <a:p>
            <a:endParaRPr lang="en-US" dirty="0"/>
          </a:p>
          <a:p>
            <a:r>
              <a:rPr lang="en-US" dirty="0" smtClean="0"/>
              <a:t>Mirroring between clusters</a:t>
            </a:r>
          </a:p>
          <a:p>
            <a:endParaRPr lang="en-US" dirty="0"/>
          </a:p>
          <a:p>
            <a:r>
              <a:rPr lang="en-US" dirty="0" smtClean="0"/>
              <a:t>Message Types</a:t>
            </a:r>
          </a:p>
          <a:p>
            <a:pPr lvl="1"/>
            <a:r>
              <a:rPr lang="en-US" dirty="0" smtClean="0"/>
              <a:t>Metrics</a:t>
            </a:r>
          </a:p>
          <a:p>
            <a:pPr lvl="1"/>
            <a:r>
              <a:rPr lang="en-US" dirty="0" smtClean="0"/>
              <a:t>Tracking</a:t>
            </a:r>
          </a:p>
          <a:p>
            <a:pPr lvl="1"/>
            <a:r>
              <a:rPr lang="en-US" dirty="0" smtClean="0"/>
              <a:t>Queuing</a:t>
            </a:r>
          </a:p>
          <a:p>
            <a:pPr lvl="1"/>
            <a:endParaRPr lang="en-US" dirty="0"/>
          </a:p>
          <a:p>
            <a:r>
              <a:rPr lang="en-US" dirty="0" smtClean="0"/>
              <a:t>Data transport from applications to </a:t>
            </a:r>
            <a:r>
              <a:rPr lang="en-US" dirty="0" err="1" smtClean="0"/>
              <a:t>Hadoop</a:t>
            </a:r>
            <a:r>
              <a:rPr lang="en-US" dirty="0" smtClean="0"/>
              <a:t>, and back</a:t>
            </a:r>
            <a:endParaRPr lang="en-US" dirty="0"/>
          </a:p>
        </p:txBody>
      </p:sp>
      <p:sp>
        <p:nvSpPr>
          <p:cNvPr id="4" name="Slide Number Placeholder 3"/>
          <p:cNvSpPr>
            <a:spLocks noGrp="1"/>
          </p:cNvSpPr>
          <p:nvPr>
            <p:ph type="sldNum" sz="quarter" idx="10"/>
          </p:nvPr>
        </p:nvSpPr>
        <p:spPr/>
        <p:txBody>
          <a:bodyPr/>
          <a:lstStyle/>
          <a:p>
            <a:fld id="{75897B0D-BA2C-2244-86F3-025175B80EAC}" type="slidenum">
              <a:rPr lang="en-US" smtClean="0"/>
              <a:pPr/>
              <a:t>9</a:t>
            </a:fld>
            <a:endParaRPr lang="en-US" dirty="0"/>
          </a:p>
        </p:txBody>
      </p:sp>
    </p:spTree>
    <p:extLst>
      <p:ext uri="{BB962C8B-B14F-4D97-AF65-F5344CB8AC3E}">
        <p14:creationId xmlns:p14="http://schemas.microsoft.com/office/powerpoint/2010/main" val="38467528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LI-Template-WFBlue-May2013">
  <a:themeElements>
    <a:clrScheme name="LinkedIn">
      <a:dk1>
        <a:srgbClr val="000000"/>
      </a:dk1>
      <a:lt1>
        <a:srgbClr val="FFFFFF"/>
      </a:lt1>
      <a:dk2>
        <a:srgbClr val="333333"/>
      </a:dk2>
      <a:lt2>
        <a:srgbClr val="CCCCCC"/>
      </a:lt2>
      <a:accent1>
        <a:srgbClr val="0077B5"/>
      </a:accent1>
      <a:accent2>
        <a:srgbClr val="A9C833"/>
      </a:accent2>
      <a:accent3>
        <a:srgbClr val="E88D21"/>
      </a:accent3>
      <a:accent4>
        <a:srgbClr val="C10059"/>
      </a:accent4>
      <a:accent5>
        <a:srgbClr val="E5B624"/>
      </a:accent5>
      <a:accent6>
        <a:srgbClr val="888888"/>
      </a:accent6>
      <a:hlink>
        <a:srgbClr val="0077B5"/>
      </a:hlink>
      <a:folHlink>
        <a:srgbClr val="0077B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6350" cmpd="sng">
          <a:solidFill>
            <a:schemeClr val="accent6">
              <a:lumMod val="75000"/>
            </a:schemeClr>
          </a:solidFill>
          <a:tailEnd type="triangle" w="lg"/>
        </a:ln>
        <a:effectLst/>
      </a:spPr>
      <a:bodyPr/>
      <a:lstStyle/>
      <a:style>
        <a:lnRef idx="2">
          <a:schemeClr val="accent1"/>
        </a:lnRef>
        <a:fillRef idx="0">
          <a:schemeClr val="accent1"/>
        </a:fillRef>
        <a:effectRef idx="1">
          <a:schemeClr val="accent1"/>
        </a:effectRef>
        <a:fontRef idx="minor">
          <a:schemeClr val="tx1"/>
        </a:fontRef>
      </a:style>
    </a:lnDef>
    <a:txDef>
      <a:spPr/>
      <a:bodyPr vert="horz" wrap="square" lIns="0" tIns="45720" rIns="91440" bIns="45720" rtlCol="0">
        <a:noAutofit/>
      </a:bodyPr>
      <a:lstStyle>
        <a:defPPr marL="342900" marR="0" indent="-342900" algn="l" defTabSz="457200" rtl="0" eaLnBrk="1" fontAlgn="auto" latinLnBrk="0" hangingPunct="1">
          <a:lnSpc>
            <a:spcPct val="100000"/>
          </a:lnSpc>
          <a:spcBef>
            <a:spcPct val="20000"/>
          </a:spcBef>
          <a:spcAft>
            <a:spcPts val="0"/>
          </a:spcAft>
          <a:buClr>
            <a:schemeClr val="accent1"/>
          </a:buClr>
          <a:buSzTx/>
          <a:buFont typeface="Wingdings" pitchFamily="2" charset="2"/>
          <a:buNone/>
          <a:tabLst/>
          <a:defRPr kumimoji="0" sz="2000" b="0" i="0" u="none" strike="noStrike" kern="1200" cap="none" spc="0" normalizeH="0" baseline="0" noProof="0" dirty="0" smtClean="0">
            <a:ln>
              <a:noFill/>
            </a:ln>
            <a:effectLst/>
            <a:uLnTx/>
            <a:uFillTx/>
            <a:latin typeface="Arial" pitchFamily="34" charset="0"/>
            <a:ea typeface="+mn-ea"/>
            <a:cs typeface="Arial"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LI-Template-WFBlue-May2013.potx</Template>
  <TotalTime>28280</TotalTime>
  <Words>5607</Words>
  <Application>Microsoft Macintosh PowerPoint</Application>
  <PresentationFormat>On-screen Show (16:9)</PresentationFormat>
  <Paragraphs>789</Paragraphs>
  <Slides>43</Slides>
  <Notes>38</Notes>
  <HiddenSlides>0</HiddenSlides>
  <MMClips>0</MMClips>
  <ScaleCrop>false</ScaleCrop>
  <HeadingPairs>
    <vt:vector size="4" baseType="variant">
      <vt:variant>
        <vt:lpstr>Theme</vt:lpstr>
      </vt:variant>
      <vt:variant>
        <vt:i4>1</vt:i4>
      </vt:variant>
      <vt:variant>
        <vt:lpstr>Slide Titles</vt:lpstr>
      </vt:variant>
      <vt:variant>
        <vt:i4>43</vt:i4>
      </vt:variant>
    </vt:vector>
  </HeadingPairs>
  <TitlesOfParts>
    <vt:vector size="44" baseType="lpstr">
      <vt:lpstr>LI-Template-WFBlue-May2013</vt:lpstr>
      <vt:lpstr>Enterprise Kafka</vt:lpstr>
      <vt:lpstr>Why Am I Here?</vt:lpstr>
      <vt:lpstr>PowerPoint Presentation</vt:lpstr>
      <vt:lpstr>Who Are We?</vt:lpstr>
      <vt:lpstr>Kafka Overview</vt:lpstr>
      <vt:lpstr>What Is Kafka?</vt:lpstr>
      <vt:lpstr>What Is Kafka?</vt:lpstr>
      <vt:lpstr>Attributes of a Kafka Cluster</vt:lpstr>
      <vt:lpstr>Kafka At LinkedIn</vt:lpstr>
      <vt:lpstr>Kafka At LinkedIn</vt:lpstr>
      <vt:lpstr>Kafka At LinkedIn</vt:lpstr>
      <vt:lpstr>Challenges We Have Overcome</vt:lpstr>
      <vt:lpstr>Solutions</vt:lpstr>
      <vt:lpstr>Hyper Growth</vt:lpstr>
      <vt:lpstr>Adding brokers</vt:lpstr>
      <vt:lpstr>Adding a broker(with broker leveling)</vt:lpstr>
      <vt:lpstr>Logs vs. Metrics</vt:lpstr>
      <vt:lpstr>Quality of Service with Kafka</vt:lpstr>
      <vt:lpstr>Deployment Nightmares</vt:lpstr>
      <vt:lpstr>Easy deployments </vt:lpstr>
      <vt:lpstr>Killing Zookeeper</vt:lpstr>
      <vt:lpstr>Zookeeper on SSD</vt:lpstr>
      <vt:lpstr>Monitoring</vt:lpstr>
      <vt:lpstr>Kafka Is Broken!</vt:lpstr>
      <vt:lpstr>Kafka Is Broken!</vt:lpstr>
      <vt:lpstr>How Do We Sleep At Night?</vt:lpstr>
      <vt:lpstr>Cluster Health and Utilization</vt:lpstr>
      <vt:lpstr>Zookeeper</vt:lpstr>
      <vt:lpstr>Mirror Maker and Audit</vt:lpstr>
      <vt:lpstr>Audit UI</vt:lpstr>
      <vt:lpstr>Audit UI</vt:lpstr>
      <vt:lpstr>Tuning</vt:lpstr>
      <vt:lpstr>Hardware and OS</vt:lpstr>
      <vt:lpstr>Java Virtual Machine</vt:lpstr>
      <vt:lpstr>Garbage Collection</vt:lpstr>
      <vt:lpstr>Garbage Collection</vt:lpstr>
      <vt:lpstr>Closing</vt:lpstr>
      <vt:lpstr>What’s Coming in 0.8.2</vt:lpstr>
      <vt:lpstr>Upcoming Operational Work</vt:lpstr>
      <vt:lpstr>How Can You Get Involved?</vt:lpstr>
      <vt:lpstr>Talk To Us</vt:lpstr>
      <vt:lpstr>Questions</vt:lpstr>
      <vt:lpstr>PowerPoint Presentation</vt:lpstr>
    </vt:vector>
  </TitlesOfParts>
  <Manager/>
  <Company>LinkedIn Corporation</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Enterprise Kafka</dc:title>
  <dc:subject/>
  <dc:creator>Clark Haskins and Todd Palino</dc:creator>
  <cp:keywords/>
  <dc:description/>
  <cp:lastModifiedBy>Todd Palino</cp:lastModifiedBy>
  <cp:revision>918</cp:revision>
  <cp:lastPrinted>2012-05-03T20:09:20Z</cp:lastPrinted>
  <dcterms:created xsi:type="dcterms:W3CDTF">2012-04-05T23:49:00Z</dcterms:created>
  <dcterms:modified xsi:type="dcterms:W3CDTF">2014-04-07T04:09:18Z</dcterms:modified>
  <cp:category/>
</cp:coreProperties>
</file>

<file path=docProps/thumbnail.jpeg>
</file>